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31"/>
  </p:notesMasterIdLst>
  <p:handoutMasterIdLst>
    <p:handoutMasterId r:id="rId32"/>
  </p:handoutMasterIdLst>
  <p:sldIdLst>
    <p:sldId id="277" r:id="rId2"/>
    <p:sldId id="312" r:id="rId3"/>
    <p:sldId id="318" r:id="rId4"/>
    <p:sldId id="320" r:id="rId5"/>
    <p:sldId id="330" r:id="rId6"/>
    <p:sldId id="321" r:id="rId7"/>
    <p:sldId id="331" r:id="rId8"/>
    <p:sldId id="322" r:id="rId9"/>
    <p:sldId id="323" r:id="rId10"/>
    <p:sldId id="315" r:id="rId11"/>
    <p:sldId id="316" r:id="rId12"/>
    <p:sldId id="305" r:id="rId13"/>
    <p:sldId id="324" r:id="rId14"/>
    <p:sldId id="325" r:id="rId15"/>
    <p:sldId id="326" r:id="rId16"/>
    <p:sldId id="327" r:id="rId17"/>
    <p:sldId id="328" r:id="rId18"/>
    <p:sldId id="334" r:id="rId19"/>
    <p:sldId id="297" r:id="rId20"/>
    <p:sldId id="298" r:id="rId21"/>
    <p:sldId id="304" r:id="rId22"/>
    <p:sldId id="276" r:id="rId23"/>
    <p:sldId id="307" r:id="rId24"/>
    <p:sldId id="270" r:id="rId25"/>
    <p:sldId id="291" r:id="rId26"/>
    <p:sldId id="293" r:id="rId27"/>
    <p:sldId id="332" r:id="rId28"/>
    <p:sldId id="339" r:id="rId29"/>
    <p:sldId id="306" r:id="rId30"/>
  </p:sldIdLst>
  <p:sldSz cx="9144000" cy="6858000" type="screen4x3"/>
  <p:notesSz cx="10234613" cy="710406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7B119"/>
    <a:srgbClr val="FFFFC1"/>
    <a:srgbClr val="FFFF99"/>
    <a:srgbClr val="000000"/>
    <a:srgbClr val="6F4587"/>
    <a:srgbClr val="1B3F15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 pośredni 4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 pośredni 4 — Ak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FECB4D8-DB02-4DC6-A0A2-4F2EBAE1DC90}" styleName="Styl pośredni 1 — Ak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47" autoAdjust="0"/>
    <p:restoredTop sz="94048" autoAdjust="0"/>
  </p:normalViewPr>
  <p:slideViewPr>
    <p:cSldViewPr snapToObjects="1" showGuides="1">
      <p:cViewPr>
        <p:scale>
          <a:sx n="85" d="100"/>
          <a:sy n="85" d="100"/>
        </p:scale>
        <p:origin x="-168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4.xml"/><Relationship Id="rId2" Type="http://schemas.openxmlformats.org/officeDocument/2006/relationships/slide" Target="slides/slide22.xml"/><Relationship Id="rId1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CEB748-EFA3-4181-A2D9-C2B3579C2737}" type="doc">
      <dgm:prSet loTypeId="urn:microsoft.com/office/officeart/2005/8/layout/vList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00C37DC-8BAB-4DC3-8700-C360C3605A41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Rozgrzewka językowa – około 2 min.</a:t>
          </a:r>
        </a:p>
      </dgm:t>
    </dgm:pt>
    <dgm:pt modelId="{86577285-50BD-4360-AF85-036A72D17ECE}" type="parTrans" cxnId="{FB026632-4865-4658-8310-9D8644FDC5FF}">
      <dgm:prSet/>
      <dgm:spPr/>
      <dgm:t>
        <a:bodyPr/>
        <a:lstStyle/>
        <a:p>
          <a:endParaRPr lang="pl-PL"/>
        </a:p>
      </dgm:t>
    </dgm:pt>
    <dgm:pt modelId="{C43CE0AF-0BBD-443D-A5E3-B85768BFE326}" type="sibTrans" cxnId="{FB026632-4865-4658-8310-9D8644FDC5FF}">
      <dgm:prSet/>
      <dgm:spPr/>
      <dgm:t>
        <a:bodyPr/>
        <a:lstStyle/>
        <a:p>
          <a:endParaRPr lang="pl-PL"/>
        </a:p>
      </dgm:t>
    </dgm:pt>
    <dgm:pt modelId="{561E1E40-FF2D-4861-801E-BC7D9D5E3EFC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Rozmowa z odgrywaniem roli- około 4 min.</a:t>
          </a:r>
          <a:endParaRPr lang="pl-PL" sz="2400" dirty="0">
            <a:latin typeface="+mj-lt"/>
          </a:endParaRPr>
        </a:p>
      </dgm:t>
    </dgm:pt>
    <dgm:pt modelId="{683ECBB8-E65C-431F-9265-0B000D598879}" type="parTrans" cxnId="{F79C2D60-0022-4C20-A498-F2F9D76E5C54}">
      <dgm:prSet/>
      <dgm:spPr/>
      <dgm:t>
        <a:bodyPr/>
        <a:lstStyle/>
        <a:p>
          <a:endParaRPr lang="pl-PL"/>
        </a:p>
      </dgm:t>
    </dgm:pt>
    <dgm:pt modelId="{831ED2E3-544E-4767-89DD-88B6C25E7569}" type="sibTrans" cxnId="{F79C2D60-0022-4C20-A498-F2F9D76E5C54}">
      <dgm:prSet/>
      <dgm:spPr/>
      <dgm:t>
        <a:bodyPr/>
        <a:lstStyle/>
        <a:p>
          <a:endParaRPr lang="pl-PL"/>
        </a:p>
      </dgm:t>
    </dgm:pt>
    <dgm:pt modelId="{9C775C5F-26BD-453A-8D8F-3A4B0445A7AA}">
      <dgm:prSet phldrT="[Tekst]" phldr="1"/>
      <dgm:spPr/>
      <dgm:t>
        <a:bodyPr/>
        <a:lstStyle/>
        <a:p>
          <a:endParaRPr lang="pl-PL" dirty="0"/>
        </a:p>
      </dgm:t>
    </dgm:pt>
    <dgm:pt modelId="{B9D5D136-B1EA-4ACF-8900-C2CAB94F818B}" type="parTrans" cxnId="{27ED165F-B2EE-4280-A3C0-29F09E74C9E0}">
      <dgm:prSet/>
      <dgm:spPr/>
      <dgm:t>
        <a:bodyPr/>
        <a:lstStyle/>
        <a:p>
          <a:endParaRPr lang="pl-PL"/>
        </a:p>
      </dgm:t>
    </dgm:pt>
    <dgm:pt modelId="{45F4AC2C-A212-4AE6-8A31-84FF29665CD3}" type="sibTrans" cxnId="{27ED165F-B2EE-4280-A3C0-29F09E74C9E0}">
      <dgm:prSet/>
      <dgm:spPr/>
      <dgm:t>
        <a:bodyPr/>
        <a:lstStyle/>
        <a:p>
          <a:endParaRPr lang="pl-PL"/>
        </a:p>
      </dgm:t>
    </dgm:pt>
    <dgm:pt modelId="{715C36E2-DDDA-4841-BCED-7C4EAE5B5093}" type="pres">
      <dgm:prSet presAssocID="{A4CEB748-EFA3-4181-A2D9-C2B3579C273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8DBD98D-1432-411A-828C-332B1883FE19}" type="pres">
      <dgm:prSet presAssocID="{B00C37DC-8BAB-4DC3-8700-C360C3605A41}" presName="comp" presStyleCnt="0"/>
      <dgm:spPr/>
    </dgm:pt>
    <dgm:pt modelId="{01C4EC28-E561-4EAF-9F3A-56D6A427C00F}" type="pres">
      <dgm:prSet presAssocID="{B00C37DC-8BAB-4DC3-8700-C360C3605A41}" presName="box" presStyleLbl="node1" presStyleIdx="0" presStyleCnt="3"/>
      <dgm:spPr/>
      <dgm:t>
        <a:bodyPr/>
        <a:lstStyle/>
        <a:p>
          <a:endParaRPr lang="pl-PL"/>
        </a:p>
      </dgm:t>
    </dgm:pt>
    <dgm:pt modelId="{D995E632-4BB4-4EEE-B81B-97A6E6FCEBCB}" type="pres">
      <dgm:prSet presAssocID="{B00C37DC-8BAB-4DC3-8700-C360C3605A41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84B0C05-166B-488F-B3EF-1017176ACB52}" type="pres">
      <dgm:prSet presAssocID="{B00C37DC-8BAB-4DC3-8700-C360C3605A4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38A3E5-42C5-4DDC-AD47-18B2B0B93884}" type="pres">
      <dgm:prSet presAssocID="{C43CE0AF-0BBD-443D-A5E3-B85768BFE326}" presName="spacer" presStyleCnt="0"/>
      <dgm:spPr/>
    </dgm:pt>
    <dgm:pt modelId="{0E27B392-E946-4C80-AEB5-7ACDE64DA8F8}" type="pres">
      <dgm:prSet presAssocID="{561E1E40-FF2D-4861-801E-BC7D9D5E3EFC}" presName="comp" presStyleCnt="0"/>
      <dgm:spPr/>
    </dgm:pt>
    <dgm:pt modelId="{3D688CF1-2F6C-4CA5-933F-EAC8828B86C1}" type="pres">
      <dgm:prSet presAssocID="{561E1E40-FF2D-4861-801E-BC7D9D5E3EFC}" presName="box" presStyleLbl="node1" presStyleIdx="1" presStyleCnt="3"/>
      <dgm:spPr/>
      <dgm:t>
        <a:bodyPr/>
        <a:lstStyle/>
        <a:p>
          <a:endParaRPr lang="pl-PL"/>
        </a:p>
      </dgm:t>
    </dgm:pt>
    <dgm:pt modelId="{96E4E8F7-66D4-404E-80A0-2575BE3F9894}" type="pres">
      <dgm:prSet presAssocID="{561E1E40-FF2D-4861-801E-BC7D9D5E3EFC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3D77F95-C876-4F2E-8145-0F0E89440919}" type="pres">
      <dgm:prSet presAssocID="{561E1E40-FF2D-4861-801E-BC7D9D5E3EF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7653B3-656C-4852-805D-08D974295B2C}" type="pres">
      <dgm:prSet presAssocID="{831ED2E3-544E-4767-89DD-88B6C25E7569}" presName="spacer" presStyleCnt="0"/>
      <dgm:spPr/>
    </dgm:pt>
    <dgm:pt modelId="{389A21BA-CB3E-47A9-A82D-DDC899658813}" type="pres">
      <dgm:prSet presAssocID="{9C775C5F-26BD-453A-8D8F-3A4B0445A7AA}" presName="comp" presStyleCnt="0"/>
      <dgm:spPr/>
    </dgm:pt>
    <dgm:pt modelId="{4EAFCA73-5525-499E-AA6B-E8327B9D6B54}" type="pres">
      <dgm:prSet presAssocID="{9C775C5F-26BD-453A-8D8F-3A4B0445A7AA}" presName="box" presStyleLbl="node1" presStyleIdx="2" presStyleCnt="3"/>
      <dgm:spPr/>
      <dgm:t>
        <a:bodyPr/>
        <a:lstStyle/>
        <a:p>
          <a:endParaRPr lang="pl-PL"/>
        </a:p>
      </dgm:t>
    </dgm:pt>
    <dgm:pt modelId="{B3027428-C409-40CF-826D-F1FD253F5C38}" type="pres">
      <dgm:prSet presAssocID="{9C775C5F-26BD-453A-8D8F-3A4B0445A7AA}" presName="img" presStyleLbl="fgImgPlace1" presStyleIdx="2" presStyleCnt="3"/>
      <dgm:spPr/>
    </dgm:pt>
    <dgm:pt modelId="{B9F11E8C-2C10-453E-AAC5-ECAEF8E4693D}" type="pres">
      <dgm:prSet presAssocID="{9C775C5F-26BD-453A-8D8F-3A4B0445A7A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712E3E8-159D-4A17-A3B3-ED99A75DD912}" type="presOf" srcId="{B00C37DC-8BAB-4DC3-8700-C360C3605A41}" destId="{B84B0C05-166B-488F-B3EF-1017176ACB52}" srcOrd="1" destOrd="0" presId="urn:microsoft.com/office/officeart/2005/8/layout/vList4"/>
    <dgm:cxn modelId="{F79C2D60-0022-4C20-A498-F2F9D76E5C54}" srcId="{A4CEB748-EFA3-4181-A2D9-C2B3579C2737}" destId="{561E1E40-FF2D-4861-801E-BC7D9D5E3EFC}" srcOrd="1" destOrd="0" parTransId="{683ECBB8-E65C-431F-9265-0B000D598879}" sibTransId="{831ED2E3-544E-4767-89DD-88B6C25E7569}"/>
    <dgm:cxn modelId="{99A3C4FC-918C-497D-9DE2-0F1288F39F08}" type="presOf" srcId="{561E1E40-FF2D-4861-801E-BC7D9D5E3EFC}" destId="{B3D77F95-C876-4F2E-8145-0F0E89440919}" srcOrd="1" destOrd="0" presId="urn:microsoft.com/office/officeart/2005/8/layout/vList4"/>
    <dgm:cxn modelId="{C22A91A2-A86E-42D5-8088-086D402B3EF6}" type="presOf" srcId="{561E1E40-FF2D-4861-801E-BC7D9D5E3EFC}" destId="{3D688CF1-2F6C-4CA5-933F-EAC8828B86C1}" srcOrd="0" destOrd="0" presId="urn:microsoft.com/office/officeart/2005/8/layout/vList4"/>
    <dgm:cxn modelId="{9F0E017C-E29E-44E2-BE37-C7FC32471277}" type="presOf" srcId="{A4CEB748-EFA3-4181-A2D9-C2B3579C2737}" destId="{715C36E2-DDDA-4841-BCED-7C4EAE5B5093}" srcOrd="0" destOrd="0" presId="urn:microsoft.com/office/officeart/2005/8/layout/vList4"/>
    <dgm:cxn modelId="{F7D0822E-3F44-4904-BF13-7D413B9B650E}" type="presOf" srcId="{9C775C5F-26BD-453A-8D8F-3A4B0445A7AA}" destId="{B9F11E8C-2C10-453E-AAC5-ECAEF8E4693D}" srcOrd="1" destOrd="0" presId="urn:microsoft.com/office/officeart/2005/8/layout/vList4"/>
    <dgm:cxn modelId="{C0361E43-C325-41B0-AA29-F7504A105A7B}" type="presOf" srcId="{9C775C5F-26BD-453A-8D8F-3A4B0445A7AA}" destId="{4EAFCA73-5525-499E-AA6B-E8327B9D6B54}" srcOrd="0" destOrd="0" presId="urn:microsoft.com/office/officeart/2005/8/layout/vList4"/>
    <dgm:cxn modelId="{CF204A9E-44A8-431F-B625-17C6F7A78563}" type="presOf" srcId="{B00C37DC-8BAB-4DC3-8700-C360C3605A41}" destId="{01C4EC28-E561-4EAF-9F3A-56D6A427C00F}" srcOrd="0" destOrd="0" presId="urn:microsoft.com/office/officeart/2005/8/layout/vList4"/>
    <dgm:cxn modelId="{FB026632-4865-4658-8310-9D8644FDC5FF}" srcId="{A4CEB748-EFA3-4181-A2D9-C2B3579C2737}" destId="{B00C37DC-8BAB-4DC3-8700-C360C3605A41}" srcOrd="0" destOrd="0" parTransId="{86577285-50BD-4360-AF85-036A72D17ECE}" sibTransId="{C43CE0AF-0BBD-443D-A5E3-B85768BFE326}"/>
    <dgm:cxn modelId="{27ED165F-B2EE-4280-A3C0-29F09E74C9E0}" srcId="{A4CEB748-EFA3-4181-A2D9-C2B3579C2737}" destId="{9C775C5F-26BD-453A-8D8F-3A4B0445A7AA}" srcOrd="2" destOrd="0" parTransId="{B9D5D136-B1EA-4ACF-8900-C2CAB94F818B}" sibTransId="{45F4AC2C-A212-4AE6-8A31-84FF29665CD3}"/>
    <dgm:cxn modelId="{2ABDB20D-4AA7-4B1E-9E82-087A041E95C5}" type="presParOf" srcId="{715C36E2-DDDA-4841-BCED-7C4EAE5B5093}" destId="{F8DBD98D-1432-411A-828C-332B1883FE19}" srcOrd="0" destOrd="0" presId="urn:microsoft.com/office/officeart/2005/8/layout/vList4"/>
    <dgm:cxn modelId="{4D248BF6-1472-444D-A804-DB7938BED3B6}" type="presParOf" srcId="{F8DBD98D-1432-411A-828C-332B1883FE19}" destId="{01C4EC28-E561-4EAF-9F3A-56D6A427C00F}" srcOrd="0" destOrd="0" presId="urn:microsoft.com/office/officeart/2005/8/layout/vList4"/>
    <dgm:cxn modelId="{EEB99A2F-4D16-43F8-B4F6-7D354814D80E}" type="presParOf" srcId="{F8DBD98D-1432-411A-828C-332B1883FE19}" destId="{D995E632-4BB4-4EEE-B81B-97A6E6FCEBCB}" srcOrd="1" destOrd="0" presId="urn:microsoft.com/office/officeart/2005/8/layout/vList4"/>
    <dgm:cxn modelId="{852710BF-4ABC-4CBF-9374-9D052C7A7EFE}" type="presParOf" srcId="{F8DBD98D-1432-411A-828C-332B1883FE19}" destId="{B84B0C05-166B-488F-B3EF-1017176ACB52}" srcOrd="2" destOrd="0" presId="urn:microsoft.com/office/officeart/2005/8/layout/vList4"/>
    <dgm:cxn modelId="{0E5E5B84-3D70-46B8-9D27-533DD1A434EA}" type="presParOf" srcId="{715C36E2-DDDA-4841-BCED-7C4EAE5B5093}" destId="{8C38A3E5-42C5-4DDC-AD47-18B2B0B93884}" srcOrd="1" destOrd="0" presId="urn:microsoft.com/office/officeart/2005/8/layout/vList4"/>
    <dgm:cxn modelId="{72431901-54C4-4995-A05A-9C809F07CBD3}" type="presParOf" srcId="{715C36E2-DDDA-4841-BCED-7C4EAE5B5093}" destId="{0E27B392-E946-4C80-AEB5-7ACDE64DA8F8}" srcOrd="2" destOrd="0" presId="urn:microsoft.com/office/officeart/2005/8/layout/vList4"/>
    <dgm:cxn modelId="{F24C06CF-111A-49BE-8452-BA80992290CA}" type="presParOf" srcId="{0E27B392-E946-4C80-AEB5-7ACDE64DA8F8}" destId="{3D688CF1-2F6C-4CA5-933F-EAC8828B86C1}" srcOrd="0" destOrd="0" presId="urn:microsoft.com/office/officeart/2005/8/layout/vList4"/>
    <dgm:cxn modelId="{0D80ACA2-9E7C-454F-8EB4-B0390E7CCE80}" type="presParOf" srcId="{0E27B392-E946-4C80-AEB5-7ACDE64DA8F8}" destId="{96E4E8F7-66D4-404E-80A0-2575BE3F9894}" srcOrd="1" destOrd="0" presId="urn:microsoft.com/office/officeart/2005/8/layout/vList4"/>
    <dgm:cxn modelId="{8366E5B1-3344-4CE0-ADDB-5BCA7088B187}" type="presParOf" srcId="{0E27B392-E946-4C80-AEB5-7ACDE64DA8F8}" destId="{B3D77F95-C876-4F2E-8145-0F0E89440919}" srcOrd="2" destOrd="0" presId="urn:microsoft.com/office/officeart/2005/8/layout/vList4"/>
    <dgm:cxn modelId="{47B0C06F-9D2F-4B8A-A7E0-D090BBCAFE87}" type="presParOf" srcId="{715C36E2-DDDA-4841-BCED-7C4EAE5B5093}" destId="{DC7653B3-656C-4852-805D-08D974295B2C}" srcOrd="3" destOrd="0" presId="urn:microsoft.com/office/officeart/2005/8/layout/vList4"/>
    <dgm:cxn modelId="{4F623F0E-F79B-4DDB-9B3C-EDEAD15EC8E8}" type="presParOf" srcId="{715C36E2-DDDA-4841-BCED-7C4EAE5B5093}" destId="{389A21BA-CB3E-47A9-A82D-DDC899658813}" srcOrd="4" destOrd="0" presId="urn:microsoft.com/office/officeart/2005/8/layout/vList4"/>
    <dgm:cxn modelId="{D49FF7D6-C1D4-4DD6-8A56-7D9E24EB7AC2}" type="presParOf" srcId="{389A21BA-CB3E-47A9-A82D-DDC899658813}" destId="{4EAFCA73-5525-499E-AA6B-E8327B9D6B54}" srcOrd="0" destOrd="0" presId="urn:microsoft.com/office/officeart/2005/8/layout/vList4"/>
    <dgm:cxn modelId="{E4A2D400-3463-4E1F-A4FD-53B9A24C5B39}" type="presParOf" srcId="{389A21BA-CB3E-47A9-A82D-DDC899658813}" destId="{B3027428-C409-40CF-826D-F1FD253F5C38}" srcOrd="1" destOrd="0" presId="urn:microsoft.com/office/officeart/2005/8/layout/vList4"/>
    <dgm:cxn modelId="{4F97541A-DBA5-4365-9524-44E6D1EF31F8}" type="presParOf" srcId="{389A21BA-CB3E-47A9-A82D-DDC899658813}" destId="{B9F11E8C-2C10-453E-AAC5-ECAEF8E4693D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CEB748-EFA3-4181-A2D9-C2B3579C2737}" type="doc">
      <dgm:prSet loTypeId="urn:microsoft.com/office/officeart/2005/8/layout/vList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B00C37DC-8BAB-4DC3-8700-C360C3605A41}">
      <dgm:prSet phldrT="[Tekst]" custT="1"/>
      <dgm:spPr/>
      <dgm:t>
        <a:bodyPr/>
        <a:lstStyle/>
        <a:p>
          <a:r>
            <a:rPr lang="pl-PL" sz="2400" dirty="0" smtClean="0">
              <a:latin typeface="+mj-lt"/>
            </a:rPr>
            <a:t>Opis ilustracji i odpowiedzi na 3 pytania – około 3 min.</a:t>
          </a:r>
          <a:endParaRPr lang="pl-PL" sz="2400" dirty="0">
            <a:latin typeface="+mj-lt"/>
          </a:endParaRPr>
        </a:p>
      </dgm:t>
    </dgm:pt>
    <dgm:pt modelId="{86577285-50BD-4360-AF85-036A72D17ECE}" type="parTrans" cxnId="{FB026632-4865-4658-8310-9D8644FDC5FF}">
      <dgm:prSet/>
      <dgm:spPr/>
      <dgm:t>
        <a:bodyPr/>
        <a:lstStyle/>
        <a:p>
          <a:endParaRPr lang="pl-PL"/>
        </a:p>
      </dgm:t>
    </dgm:pt>
    <dgm:pt modelId="{C43CE0AF-0BBD-443D-A5E3-B85768BFE326}" type="sibTrans" cxnId="{FB026632-4865-4658-8310-9D8644FDC5FF}">
      <dgm:prSet/>
      <dgm:spPr/>
      <dgm:t>
        <a:bodyPr/>
        <a:lstStyle/>
        <a:p>
          <a:endParaRPr lang="pl-PL"/>
        </a:p>
      </dgm:t>
    </dgm:pt>
    <dgm:pt modelId="{561E1E40-FF2D-4861-801E-BC7D9D5E3EFC}">
      <dgm:prSet phldrT="[Tekst]" custT="1"/>
      <dgm:spPr/>
      <dgm:t>
        <a:bodyPr/>
        <a:lstStyle/>
        <a:p>
          <a:r>
            <a:rPr lang="pl-PL" sz="2000" dirty="0" smtClean="0">
              <a:latin typeface="+mj-lt"/>
            </a:rPr>
            <a:t>Wypowiedź na podst. materiału stymulującego- około 5 min. </a:t>
          </a:r>
          <a:r>
            <a:rPr lang="pl-PL" sz="3100" dirty="0" smtClean="0">
              <a:latin typeface="+mj-lt"/>
            </a:rPr>
            <a:t> </a:t>
          </a:r>
          <a:endParaRPr lang="pl-PL" sz="3100" dirty="0">
            <a:latin typeface="+mj-lt"/>
          </a:endParaRPr>
        </a:p>
      </dgm:t>
    </dgm:pt>
    <dgm:pt modelId="{683ECBB8-E65C-431F-9265-0B000D598879}" type="parTrans" cxnId="{F79C2D60-0022-4C20-A498-F2F9D76E5C54}">
      <dgm:prSet/>
      <dgm:spPr/>
      <dgm:t>
        <a:bodyPr/>
        <a:lstStyle/>
        <a:p>
          <a:endParaRPr lang="pl-PL"/>
        </a:p>
      </dgm:t>
    </dgm:pt>
    <dgm:pt modelId="{831ED2E3-544E-4767-89DD-88B6C25E7569}" type="sibTrans" cxnId="{F79C2D60-0022-4C20-A498-F2F9D76E5C54}">
      <dgm:prSet/>
      <dgm:spPr/>
      <dgm:t>
        <a:bodyPr/>
        <a:lstStyle/>
        <a:p>
          <a:endParaRPr lang="pl-PL"/>
        </a:p>
      </dgm:t>
    </dgm:pt>
    <dgm:pt modelId="{9C775C5F-26BD-453A-8D8F-3A4B0445A7AA}">
      <dgm:prSet phldrT="[Tekst]" custT="1"/>
      <dgm:spPr/>
      <dgm:t>
        <a:bodyPr/>
        <a:lstStyle/>
        <a:p>
          <a:r>
            <a:rPr lang="pl-PL" sz="3200" dirty="0" smtClean="0">
              <a:latin typeface="+mj-lt"/>
            </a:rPr>
            <a:t>Około 15 minut</a:t>
          </a:r>
          <a:endParaRPr lang="pl-PL" sz="3200" dirty="0">
            <a:latin typeface="+mj-lt"/>
          </a:endParaRPr>
        </a:p>
      </dgm:t>
    </dgm:pt>
    <dgm:pt modelId="{B9D5D136-B1EA-4ACF-8900-C2CAB94F818B}" type="parTrans" cxnId="{27ED165F-B2EE-4280-A3C0-29F09E74C9E0}">
      <dgm:prSet/>
      <dgm:spPr/>
      <dgm:t>
        <a:bodyPr/>
        <a:lstStyle/>
        <a:p>
          <a:endParaRPr lang="pl-PL"/>
        </a:p>
      </dgm:t>
    </dgm:pt>
    <dgm:pt modelId="{45F4AC2C-A212-4AE6-8A31-84FF29665CD3}" type="sibTrans" cxnId="{27ED165F-B2EE-4280-A3C0-29F09E74C9E0}">
      <dgm:prSet/>
      <dgm:spPr/>
      <dgm:t>
        <a:bodyPr/>
        <a:lstStyle/>
        <a:p>
          <a:endParaRPr lang="pl-PL"/>
        </a:p>
      </dgm:t>
    </dgm:pt>
    <dgm:pt modelId="{715C36E2-DDDA-4841-BCED-7C4EAE5B5093}" type="pres">
      <dgm:prSet presAssocID="{A4CEB748-EFA3-4181-A2D9-C2B3579C2737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8DBD98D-1432-411A-828C-332B1883FE19}" type="pres">
      <dgm:prSet presAssocID="{B00C37DC-8BAB-4DC3-8700-C360C3605A41}" presName="comp" presStyleCnt="0"/>
      <dgm:spPr/>
    </dgm:pt>
    <dgm:pt modelId="{01C4EC28-E561-4EAF-9F3A-56D6A427C00F}" type="pres">
      <dgm:prSet presAssocID="{B00C37DC-8BAB-4DC3-8700-C360C3605A41}" presName="box" presStyleLbl="node1" presStyleIdx="0" presStyleCnt="3"/>
      <dgm:spPr/>
      <dgm:t>
        <a:bodyPr/>
        <a:lstStyle/>
        <a:p>
          <a:endParaRPr lang="pl-PL"/>
        </a:p>
      </dgm:t>
    </dgm:pt>
    <dgm:pt modelId="{D995E632-4BB4-4EEE-B81B-97A6E6FCEBCB}" type="pres">
      <dgm:prSet presAssocID="{B00C37DC-8BAB-4DC3-8700-C360C3605A41}" presName="img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84B0C05-166B-488F-B3EF-1017176ACB52}" type="pres">
      <dgm:prSet presAssocID="{B00C37DC-8BAB-4DC3-8700-C360C3605A41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38A3E5-42C5-4DDC-AD47-18B2B0B93884}" type="pres">
      <dgm:prSet presAssocID="{C43CE0AF-0BBD-443D-A5E3-B85768BFE326}" presName="spacer" presStyleCnt="0"/>
      <dgm:spPr/>
    </dgm:pt>
    <dgm:pt modelId="{0E27B392-E946-4C80-AEB5-7ACDE64DA8F8}" type="pres">
      <dgm:prSet presAssocID="{561E1E40-FF2D-4861-801E-BC7D9D5E3EFC}" presName="comp" presStyleCnt="0"/>
      <dgm:spPr/>
    </dgm:pt>
    <dgm:pt modelId="{3D688CF1-2F6C-4CA5-933F-EAC8828B86C1}" type="pres">
      <dgm:prSet presAssocID="{561E1E40-FF2D-4861-801E-BC7D9D5E3EFC}" presName="box" presStyleLbl="node1" presStyleIdx="1" presStyleCnt="3"/>
      <dgm:spPr/>
      <dgm:t>
        <a:bodyPr/>
        <a:lstStyle/>
        <a:p>
          <a:endParaRPr lang="pl-PL"/>
        </a:p>
      </dgm:t>
    </dgm:pt>
    <dgm:pt modelId="{96E4E8F7-66D4-404E-80A0-2575BE3F9894}" type="pres">
      <dgm:prSet presAssocID="{561E1E40-FF2D-4861-801E-BC7D9D5E3EFC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B3D77F95-C876-4F2E-8145-0F0E89440919}" type="pres">
      <dgm:prSet presAssocID="{561E1E40-FF2D-4861-801E-BC7D9D5E3EF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C7653B3-656C-4852-805D-08D974295B2C}" type="pres">
      <dgm:prSet presAssocID="{831ED2E3-544E-4767-89DD-88B6C25E7569}" presName="spacer" presStyleCnt="0"/>
      <dgm:spPr/>
    </dgm:pt>
    <dgm:pt modelId="{389A21BA-CB3E-47A9-A82D-DDC899658813}" type="pres">
      <dgm:prSet presAssocID="{9C775C5F-26BD-453A-8D8F-3A4B0445A7AA}" presName="comp" presStyleCnt="0"/>
      <dgm:spPr/>
    </dgm:pt>
    <dgm:pt modelId="{4EAFCA73-5525-499E-AA6B-E8327B9D6B54}" type="pres">
      <dgm:prSet presAssocID="{9C775C5F-26BD-453A-8D8F-3A4B0445A7AA}" presName="box" presStyleLbl="node1" presStyleIdx="2" presStyleCnt="3"/>
      <dgm:spPr/>
      <dgm:t>
        <a:bodyPr/>
        <a:lstStyle/>
        <a:p>
          <a:endParaRPr lang="pl-PL"/>
        </a:p>
      </dgm:t>
    </dgm:pt>
    <dgm:pt modelId="{B3027428-C409-40CF-826D-F1FD253F5C38}" type="pres">
      <dgm:prSet presAssocID="{9C775C5F-26BD-453A-8D8F-3A4B0445A7AA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B9F11E8C-2C10-453E-AAC5-ECAEF8E4693D}" type="pres">
      <dgm:prSet presAssocID="{9C775C5F-26BD-453A-8D8F-3A4B0445A7A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79C2D60-0022-4C20-A498-F2F9D76E5C54}" srcId="{A4CEB748-EFA3-4181-A2D9-C2B3579C2737}" destId="{561E1E40-FF2D-4861-801E-BC7D9D5E3EFC}" srcOrd="1" destOrd="0" parTransId="{683ECBB8-E65C-431F-9265-0B000D598879}" sibTransId="{831ED2E3-544E-4767-89DD-88B6C25E7569}"/>
    <dgm:cxn modelId="{ED3A39F7-2372-48AD-8D7F-56F5C479A290}" type="presOf" srcId="{561E1E40-FF2D-4861-801E-BC7D9D5E3EFC}" destId="{B3D77F95-C876-4F2E-8145-0F0E89440919}" srcOrd="1" destOrd="0" presId="urn:microsoft.com/office/officeart/2005/8/layout/vList4"/>
    <dgm:cxn modelId="{B8FCD529-4054-48D8-BA2F-1318D48C999F}" type="presOf" srcId="{B00C37DC-8BAB-4DC3-8700-C360C3605A41}" destId="{01C4EC28-E561-4EAF-9F3A-56D6A427C00F}" srcOrd="0" destOrd="0" presId="urn:microsoft.com/office/officeart/2005/8/layout/vList4"/>
    <dgm:cxn modelId="{ACFEAA6F-57ED-4EDE-A5B5-2EA43E121769}" type="presOf" srcId="{A4CEB748-EFA3-4181-A2D9-C2B3579C2737}" destId="{715C36E2-DDDA-4841-BCED-7C4EAE5B5093}" srcOrd="0" destOrd="0" presId="urn:microsoft.com/office/officeart/2005/8/layout/vList4"/>
    <dgm:cxn modelId="{6C37A174-EBEA-47C3-9E92-F40603E604C3}" type="presOf" srcId="{B00C37DC-8BAB-4DC3-8700-C360C3605A41}" destId="{B84B0C05-166B-488F-B3EF-1017176ACB52}" srcOrd="1" destOrd="0" presId="urn:microsoft.com/office/officeart/2005/8/layout/vList4"/>
    <dgm:cxn modelId="{0EBB41C1-C4E7-4A23-96F7-F20D12E6A7BE}" type="presOf" srcId="{9C775C5F-26BD-453A-8D8F-3A4B0445A7AA}" destId="{4EAFCA73-5525-499E-AA6B-E8327B9D6B54}" srcOrd="0" destOrd="0" presId="urn:microsoft.com/office/officeart/2005/8/layout/vList4"/>
    <dgm:cxn modelId="{27ED165F-B2EE-4280-A3C0-29F09E74C9E0}" srcId="{A4CEB748-EFA3-4181-A2D9-C2B3579C2737}" destId="{9C775C5F-26BD-453A-8D8F-3A4B0445A7AA}" srcOrd="2" destOrd="0" parTransId="{B9D5D136-B1EA-4ACF-8900-C2CAB94F818B}" sibTransId="{45F4AC2C-A212-4AE6-8A31-84FF29665CD3}"/>
    <dgm:cxn modelId="{FB026632-4865-4658-8310-9D8644FDC5FF}" srcId="{A4CEB748-EFA3-4181-A2D9-C2B3579C2737}" destId="{B00C37DC-8BAB-4DC3-8700-C360C3605A41}" srcOrd="0" destOrd="0" parTransId="{86577285-50BD-4360-AF85-036A72D17ECE}" sibTransId="{C43CE0AF-0BBD-443D-A5E3-B85768BFE326}"/>
    <dgm:cxn modelId="{AFFE17BA-3C43-4070-88C2-EC8AC5D871B8}" type="presOf" srcId="{561E1E40-FF2D-4861-801E-BC7D9D5E3EFC}" destId="{3D688CF1-2F6C-4CA5-933F-EAC8828B86C1}" srcOrd="0" destOrd="0" presId="urn:microsoft.com/office/officeart/2005/8/layout/vList4"/>
    <dgm:cxn modelId="{E4530885-F9A1-414B-8DA9-66700CE8F436}" type="presOf" srcId="{9C775C5F-26BD-453A-8D8F-3A4B0445A7AA}" destId="{B9F11E8C-2C10-453E-AAC5-ECAEF8E4693D}" srcOrd="1" destOrd="0" presId="urn:microsoft.com/office/officeart/2005/8/layout/vList4"/>
    <dgm:cxn modelId="{B59DB40D-6A16-4805-A6E3-4E495E0FF696}" type="presParOf" srcId="{715C36E2-DDDA-4841-BCED-7C4EAE5B5093}" destId="{F8DBD98D-1432-411A-828C-332B1883FE19}" srcOrd="0" destOrd="0" presId="urn:microsoft.com/office/officeart/2005/8/layout/vList4"/>
    <dgm:cxn modelId="{E84D1A65-2225-45A7-BC13-9289A52CC609}" type="presParOf" srcId="{F8DBD98D-1432-411A-828C-332B1883FE19}" destId="{01C4EC28-E561-4EAF-9F3A-56D6A427C00F}" srcOrd="0" destOrd="0" presId="urn:microsoft.com/office/officeart/2005/8/layout/vList4"/>
    <dgm:cxn modelId="{DEAF520D-B5F9-4C4A-8D23-1D1B7B9DC65F}" type="presParOf" srcId="{F8DBD98D-1432-411A-828C-332B1883FE19}" destId="{D995E632-4BB4-4EEE-B81B-97A6E6FCEBCB}" srcOrd="1" destOrd="0" presId="urn:microsoft.com/office/officeart/2005/8/layout/vList4"/>
    <dgm:cxn modelId="{4A887A88-3A01-4A0E-9401-087322D29504}" type="presParOf" srcId="{F8DBD98D-1432-411A-828C-332B1883FE19}" destId="{B84B0C05-166B-488F-B3EF-1017176ACB52}" srcOrd="2" destOrd="0" presId="urn:microsoft.com/office/officeart/2005/8/layout/vList4"/>
    <dgm:cxn modelId="{814CA417-CE07-4E08-8EF9-BA98B4E13B14}" type="presParOf" srcId="{715C36E2-DDDA-4841-BCED-7C4EAE5B5093}" destId="{8C38A3E5-42C5-4DDC-AD47-18B2B0B93884}" srcOrd="1" destOrd="0" presId="urn:microsoft.com/office/officeart/2005/8/layout/vList4"/>
    <dgm:cxn modelId="{031C2A77-FF32-4872-A0B2-881F113E03C9}" type="presParOf" srcId="{715C36E2-DDDA-4841-BCED-7C4EAE5B5093}" destId="{0E27B392-E946-4C80-AEB5-7ACDE64DA8F8}" srcOrd="2" destOrd="0" presId="urn:microsoft.com/office/officeart/2005/8/layout/vList4"/>
    <dgm:cxn modelId="{E374B59C-A9AB-4B1E-B8DD-9E3A1A70DD77}" type="presParOf" srcId="{0E27B392-E946-4C80-AEB5-7ACDE64DA8F8}" destId="{3D688CF1-2F6C-4CA5-933F-EAC8828B86C1}" srcOrd="0" destOrd="0" presId="urn:microsoft.com/office/officeart/2005/8/layout/vList4"/>
    <dgm:cxn modelId="{51030944-D39D-4AFE-B250-E8593F4CF7E1}" type="presParOf" srcId="{0E27B392-E946-4C80-AEB5-7ACDE64DA8F8}" destId="{96E4E8F7-66D4-404E-80A0-2575BE3F9894}" srcOrd="1" destOrd="0" presId="urn:microsoft.com/office/officeart/2005/8/layout/vList4"/>
    <dgm:cxn modelId="{9FE24B7E-10ED-4C0B-96A7-39C0B5D41AE1}" type="presParOf" srcId="{0E27B392-E946-4C80-AEB5-7ACDE64DA8F8}" destId="{B3D77F95-C876-4F2E-8145-0F0E89440919}" srcOrd="2" destOrd="0" presId="urn:microsoft.com/office/officeart/2005/8/layout/vList4"/>
    <dgm:cxn modelId="{01DB0007-9E0A-43F8-BBC8-E1E801170297}" type="presParOf" srcId="{715C36E2-DDDA-4841-BCED-7C4EAE5B5093}" destId="{DC7653B3-656C-4852-805D-08D974295B2C}" srcOrd="3" destOrd="0" presId="urn:microsoft.com/office/officeart/2005/8/layout/vList4"/>
    <dgm:cxn modelId="{A01A66EF-6373-4FCA-B6B8-5F6FE271F15B}" type="presParOf" srcId="{715C36E2-DDDA-4841-BCED-7C4EAE5B5093}" destId="{389A21BA-CB3E-47A9-A82D-DDC899658813}" srcOrd="4" destOrd="0" presId="urn:microsoft.com/office/officeart/2005/8/layout/vList4"/>
    <dgm:cxn modelId="{6BEEA027-0150-4FAF-9F3B-3593541C65E1}" type="presParOf" srcId="{389A21BA-CB3E-47A9-A82D-DDC899658813}" destId="{4EAFCA73-5525-499E-AA6B-E8327B9D6B54}" srcOrd="0" destOrd="0" presId="urn:microsoft.com/office/officeart/2005/8/layout/vList4"/>
    <dgm:cxn modelId="{1B3EBDFC-FC16-4E5D-A4A5-E963D3B7F8E2}" type="presParOf" srcId="{389A21BA-CB3E-47A9-A82D-DDC899658813}" destId="{B3027428-C409-40CF-826D-F1FD253F5C38}" srcOrd="1" destOrd="0" presId="urn:microsoft.com/office/officeart/2005/8/layout/vList4"/>
    <dgm:cxn modelId="{0B75BA37-699B-48C4-8C28-493D9DA4D0A3}" type="presParOf" srcId="{389A21BA-CB3E-47A9-A82D-DDC899658813}" destId="{B9F11E8C-2C10-453E-AAC5-ECAEF8E4693D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F621DC-3360-4EEC-B0A3-2CCBE8A18BFC}" type="doc">
      <dgm:prSet loTypeId="urn:microsoft.com/office/officeart/2005/8/layout/process4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pl-PL"/>
        </a:p>
      </dgm:t>
    </dgm:pt>
    <dgm:pt modelId="{5D05FDBB-03B0-44C0-83CB-386ED29BF8F6}">
      <dgm:prSet/>
      <dgm:spPr/>
      <dgm:t>
        <a:bodyPr/>
        <a:lstStyle/>
        <a:p>
          <a:pPr rtl="0"/>
          <a:r>
            <a:rPr lang="pl-PL" b="1" dirty="0" smtClean="0">
              <a:solidFill>
                <a:srgbClr val="FFFF00"/>
              </a:solidFill>
            </a:rPr>
            <a:t>Deklaracja wstępna do  30 września    2019 r.  </a:t>
          </a:r>
          <a:br>
            <a:rPr lang="pl-PL" b="1" dirty="0" smtClean="0">
              <a:solidFill>
                <a:srgbClr val="FFFF00"/>
              </a:solidFill>
            </a:rPr>
          </a:br>
          <a:r>
            <a:rPr lang="pl-PL" b="1" dirty="0" smtClean="0">
              <a:solidFill>
                <a:srgbClr val="FFFF00"/>
              </a:solidFill>
            </a:rPr>
            <a:t>Deklaracja ostateczna do 7 lutego 2020 r.</a:t>
          </a:r>
          <a:endParaRPr lang="pl-PL" b="1" dirty="0">
            <a:solidFill>
              <a:srgbClr val="FFFF00"/>
            </a:solidFill>
          </a:endParaRPr>
        </a:p>
      </dgm:t>
    </dgm:pt>
    <dgm:pt modelId="{43564D51-1D1A-4E1A-988F-19A83E03DA35}" type="parTrans" cxnId="{F030081C-C790-45F4-8CC9-D67266D501EC}">
      <dgm:prSet/>
      <dgm:spPr/>
      <dgm:t>
        <a:bodyPr/>
        <a:lstStyle/>
        <a:p>
          <a:endParaRPr lang="pl-PL"/>
        </a:p>
      </dgm:t>
    </dgm:pt>
    <dgm:pt modelId="{071F4FD7-1C06-4E4B-B2F6-611AEF5C48BC}" type="sibTrans" cxnId="{F030081C-C790-45F4-8CC9-D67266D501EC}">
      <dgm:prSet/>
      <dgm:spPr/>
      <dgm:t>
        <a:bodyPr/>
        <a:lstStyle/>
        <a:p>
          <a:endParaRPr lang="pl-PL"/>
        </a:p>
      </dgm:t>
    </dgm:pt>
    <dgm:pt modelId="{C0FF1D50-113A-4C15-A141-2233A12EF1AD}">
      <dgm:prSet/>
      <dgm:spPr/>
      <dgm:t>
        <a:bodyPr/>
        <a:lstStyle/>
        <a:p>
          <a:pPr rtl="0"/>
          <a:r>
            <a:rPr lang="pl-PL" b="1" dirty="0" smtClean="0">
              <a:solidFill>
                <a:srgbClr val="FFC000"/>
              </a:solidFill>
            </a:rPr>
            <a:t>Po tym terminie nie można dokonywać żadnych zmian w deklaracji.</a:t>
          </a:r>
          <a:endParaRPr lang="pl-PL" b="1" dirty="0">
            <a:solidFill>
              <a:srgbClr val="FFC000"/>
            </a:solidFill>
          </a:endParaRPr>
        </a:p>
      </dgm:t>
    </dgm:pt>
    <dgm:pt modelId="{572EAB82-4194-4E66-9B9A-26266F3576F7}" type="parTrans" cxnId="{3D8594D7-FA43-4A13-A2A0-52A0EC966E90}">
      <dgm:prSet/>
      <dgm:spPr/>
      <dgm:t>
        <a:bodyPr/>
        <a:lstStyle/>
        <a:p>
          <a:endParaRPr lang="pl-PL"/>
        </a:p>
      </dgm:t>
    </dgm:pt>
    <dgm:pt modelId="{A975522B-BC39-4651-9419-53AAF419217A}" type="sibTrans" cxnId="{3D8594D7-FA43-4A13-A2A0-52A0EC966E90}">
      <dgm:prSet/>
      <dgm:spPr/>
      <dgm:t>
        <a:bodyPr/>
        <a:lstStyle/>
        <a:p>
          <a:endParaRPr lang="pl-PL"/>
        </a:p>
      </dgm:t>
    </dgm:pt>
    <dgm:pt modelId="{4165578E-511D-4126-A298-FCC70FC8ED8F}">
      <dgm:prSet/>
      <dgm:spPr/>
      <dgm:t>
        <a:bodyPr/>
        <a:lstStyle/>
        <a:p>
          <a:pPr rtl="0"/>
          <a:r>
            <a:rPr lang="pl-PL" b="1" dirty="0" smtClean="0">
              <a:solidFill>
                <a:srgbClr val="000066"/>
              </a:solidFill>
            </a:rPr>
            <a:t>W razie niezłożenia deklaracji ostatecznej, deklaracja wstępna staje się deklaracją ostateczną. </a:t>
          </a:r>
          <a:endParaRPr lang="pl-PL" b="1" dirty="0">
            <a:solidFill>
              <a:srgbClr val="000066"/>
            </a:solidFill>
          </a:endParaRPr>
        </a:p>
      </dgm:t>
    </dgm:pt>
    <dgm:pt modelId="{77998922-7141-45B3-92BA-479CF579766E}" type="parTrans" cxnId="{AB1634A0-BCB1-4026-837E-18FFE0EF69A4}">
      <dgm:prSet/>
      <dgm:spPr/>
      <dgm:t>
        <a:bodyPr/>
        <a:lstStyle/>
        <a:p>
          <a:endParaRPr lang="pl-PL"/>
        </a:p>
      </dgm:t>
    </dgm:pt>
    <dgm:pt modelId="{5259641D-C807-4FCB-80FF-08456A98298B}" type="sibTrans" cxnId="{AB1634A0-BCB1-4026-837E-18FFE0EF69A4}">
      <dgm:prSet/>
      <dgm:spPr/>
      <dgm:t>
        <a:bodyPr/>
        <a:lstStyle/>
        <a:p>
          <a:endParaRPr lang="pl-PL"/>
        </a:p>
      </dgm:t>
    </dgm:pt>
    <dgm:pt modelId="{C4BA5581-1CB4-4B60-8B24-B562F566C678}" type="pres">
      <dgm:prSet presAssocID="{86F621DC-3360-4EEC-B0A3-2CCBE8A18B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AF29E20-BA2D-49FC-BC6D-049B72D3A99D}" type="pres">
      <dgm:prSet presAssocID="{4165578E-511D-4126-A298-FCC70FC8ED8F}" presName="boxAndChildren" presStyleCnt="0"/>
      <dgm:spPr/>
    </dgm:pt>
    <dgm:pt modelId="{93CB0C2D-9DDC-42B6-93E4-61E4A90ED8FB}" type="pres">
      <dgm:prSet presAssocID="{4165578E-511D-4126-A298-FCC70FC8ED8F}" presName="parentTextBox" presStyleLbl="node1" presStyleIdx="0" presStyleCnt="3"/>
      <dgm:spPr/>
      <dgm:t>
        <a:bodyPr/>
        <a:lstStyle/>
        <a:p>
          <a:endParaRPr lang="pl-PL"/>
        </a:p>
      </dgm:t>
    </dgm:pt>
    <dgm:pt modelId="{954FF012-20A7-4727-AF7D-4F944693558A}" type="pres">
      <dgm:prSet presAssocID="{A975522B-BC39-4651-9419-53AAF419217A}" presName="sp" presStyleCnt="0"/>
      <dgm:spPr/>
    </dgm:pt>
    <dgm:pt modelId="{2BEFE514-4A2E-439D-8C5F-F566E2201741}" type="pres">
      <dgm:prSet presAssocID="{C0FF1D50-113A-4C15-A141-2233A12EF1AD}" presName="arrowAndChildren" presStyleCnt="0"/>
      <dgm:spPr/>
    </dgm:pt>
    <dgm:pt modelId="{7C830BEF-18EC-4F33-8C8A-705EE4B1CCA4}" type="pres">
      <dgm:prSet presAssocID="{C0FF1D50-113A-4C15-A141-2233A12EF1AD}" presName="parentTextArrow" presStyleLbl="node1" presStyleIdx="1" presStyleCnt="3"/>
      <dgm:spPr/>
      <dgm:t>
        <a:bodyPr/>
        <a:lstStyle/>
        <a:p>
          <a:endParaRPr lang="pl-PL"/>
        </a:p>
      </dgm:t>
    </dgm:pt>
    <dgm:pt modelId="{090EC73B-57EF-4038-8204-DCC095064E99}" type="pres">
      <dgm:prSet presAssocID="{071F4FD7-1C06-4E4B-B2F6-611AEF5C48BC}" presName="sp" presStyleCnt="0"/>
      <dgm:spPr/>
    </dgm:pt>
    <dgm:pt modelId="{79858C9A-1BFC-4B65-AC1C-B4C3777BD354}" type="pres">
      <dgm:prSet presAssocID="{5D05FDBB-03B0-44C0-83CB-386ED29BF8F6}" presName="arrowAndChildren" presStyleCnt="0"/>
      <dgm:spPr/>
    </dgm:pt>
    <dgm:pt modelId="{A64214F8-0EDD-43D8-BE17-CB1ABC612122}" type="pres">
      <dgm:prSet presAssocID="{5D05FDBB-03B0-44C0-83CB-386ED29BF8F6}" presName="parentTextArrow" presStyleLbl="node1" presStyleIdx="2" presStyleCnt="3"/>
      <dgm:spPr/>
      <dgm:t>
        <a:bodyPr/>
        <a:lstStyle/>
        <a:p>
          <a:endParaRPr lang="pl-PL"/>
        </a:p>
      </dgm:t>
    </dgm:pt>
  </dgm:ptLst>
  <dgm:cxnLst>
    <dgm:cxn modelId="{AB1634A0-BCB1-4026-837E-18FFE0EF69A4}" srcId="{86F621DC-3360-4EEC-B0A3-2CCBE8A18BFC}" destId="{4165578E-511D-4126-A298-FCC70FC8ED8F}" srcOrd="2" destOrd="0" parTransId="{77998922-7141-45B3-92BA-479CF579766E}" sibTransId="{5259641D-C807-4FCB-80FF-08456A98298B}"/>
    <dgm:cxn modelId="{3D8594D7-FA43-4A13-A2A0-52A0EC966E90}" srcId="{86F621DC-3360-4EEC-B0A3-2CCBE8A18BFC}" destId="{C0FF1D50-113A-4C15-A141-2233A12EF1AD}" srcOrd="1" destOrd="0" parTransId="{572EAB82-4194-4E66-9B9A-26266F3576F7}" sibTransId="{A975522B-BC39-4651-9419-53AAF419217A}"/>
    <dgm:cxn modelId="{39B4D129-D046-44CC-B4CC-87C96C03D55B}" type="presOf" srcId="{86F621DC-3360-4EEC-B0A3-2CCBE8A18BFC}" destId="{C4BA5581-1CB4-4B60-8B24-B562F566C678}" srcOrd="0" destOrd="0" presId="urn:microsoft.com/office/officeart/2005/8/layout/process4"/>
    <dgm:cxn modelId="{C5C472F6-0B5F-4A73-86E2-A143AA61274A}" type="presOf" srcId="{C0FF1D50-113A-4C15-A141-2233A12EF1AD}" destId="{7C830BEF-18EC-4F33-8C8A-705EE4B1CCA4}" srcOrd="0" destOrd="0" presId="urn:microsoft.com/office/officeart/2005/8/layout/process4"/>
    <dgm:cxn modelId="{D8DCD51A-DBDB-40F2-BB0F-4C8278C111DB}" type="presOf" srcId="{4165578E-511D-4126-A298-FCC70FC8ED8F}" destId="{93CB0C2D-9DDC-42B6-93E4-61E4A90ED8FB}" srcOrd="0" destOrd="0" presId="urn:microsoft.com/office/officeart/2005/8/layout/process4"/>
    <dgm:cxn modelId="{3F67755D-F976-4A89-9268-D4F5852305AB}" type="presOf" srcId="{5D05FDBB-03B0-44C0-83CB-386ED29BF8F6}" destId="{A64214F8-0EDD-43D8-BE17-CB1ABC612122}" srcOrd="0" destOrd="0" presId="urn:microsoft.com/office/officeart/2005/8/layout/process4"/>
    <dgm:cxn modelId="{F030081C-C790-45F4-8CC9-D67266D501EC}" srcId="{86F621DC-3360-4EEC-B0A3-2CCBE8A18BFC}" destId="{5D05FDBB-03B0-44C0-83CB-386ED29BF8F6}" srcOrd="0" destOrd="0" parTransId="{43564D51-1D1A-4E1A-988F-19A83E03DA35}" sibTransId="{071F4FD7-1C06-4E4B-B2F6-611AEF5C48BC}"/>
    <dgm:cxn modelId="{B970B942-A9DB-442B-B45F-0184A52AD914}" type="presParOf" srcId="{C4BA5581-1CB4-4B60-8B24-B562F566C678}" destId="{6AF29E20-BA2D-49FC-BC6D-049B72D3A99D}" srcOrd="0" destOrd="0" presId="urn:microsoft.com/office/officeart/2005/8/layout/process4"/>
    <dgm:cxn modelId="{04F4B625-7A3D-4CE9-9CD1-60ED6767D82D}" type="presParOf" srcId="{6AF29E20-BA2D-49FC-BC6D-049B72D3A99D}" destId="{93CB0C2D-9DDC-42B6-93E4-61E4A90ED8FB}" srcOrd="0" destOrd="0" presId="urn:microsoft.com/office/officeart/2005/8/layout/process4"/>
    <dgm:cxn modelId="{6E07074B-9361-45F8-918D-BE5BE4CCFC50}" type="presParOf" srcId="{C4BA5581-1CB4-4B60-8B24-B562F566C678}" destId="{954FF012-20A7-4727-AF7D-4F944693558A}" srcOrd="1" destOrd="0" presId="urn:microsoft.com/office/officeart/2005/8/layout/process4"/>
    <dgm:cxn modelId="{DA32E486-CB84-467F-A5C9-64C996EC5DB3}" type="presParOf" srcId="{C4BA5581-1CB4-4B60-8B24-B562F566C678}" destId="{2BEFE514-4A2E-439D-8C5F-F566E2201741}" srcOrd="2" destOrd="0" presId="urn:microsoft.com/office/officeart/2005/8/layout/process4"/>
    <dgm:cxn modelId="{483A5AE4-B720-4EAB-8A26-E6EA9D9A4640}" type="presParOf" srcId="{2BEFE514-4A2E-439D-8C5F-F566E2201741}" destId="{7C830BEF-18EC-4F33-8C8A-705EE4B1CCA4}" srcOrd="0" destOrd="0" presId="urn:microsoft.com/office/officeart/2005/8/layout/process4"/>
    <dgm:cxn modelId="{779D4B3C-0440-4612-8506-8B4D6FB27E33}" type="presParOf" srcId="{C4BA5581-1CB4-4B60-8B24-B562F566C678}" destId="{090EC73B-57EF-4038-8204-DCC095064E99}" srcOrd="3" destOrd="0" presId="urn:microsoft.com/office/officeart/2005/8/layout/process4"/>
    <dgm:cxn modelId="{884F69A1-316D-4BE6-9FD2-28C53B069CC6}" type="presParOf" srcId="{C4BA5581-1CB4-4B60-8B24-B562F566C678}" destId="{79858C9A-1BFC-4B65-AC1C-B4C3777BD354}" srcOrd="4" destOrd="0" presId="urn:microsoft.com/office/officeart/2005/8/layout/process4"/>
    <dgm:cxn modelId="{F8742A52-68AD-484B-AD5D-02534BC7289A}" type="presParOf" srcId="{79858C9A-1BFC-4B65-AC1C-B4C3777BD354}" destId="{A64214F8-0EDD-43D8-BE17-CB1ABC612122}" srcOrd="0" destOrd="0" presId="urn:microsoft.com/office/officeart/2005/8/layout/process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F621DC-3360-4EEC-B0A3-2CCBE8A18BFC}" type="doc">
      <dgm:prSet loTypeId="urn:microsoft.com/office/officeart/2005/8/layout/process4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pl-PL"/>
        </a:p>
      </dgm:t>
    </dgm:pt>
    <dgm:pt modelId="{5D05FDBB-03B0-44C0-83CB-386ED29BF8F6}">
      <dgm:prSet custT="1"/>
      <dgm:spPr/>
      <dgm:t>
        <a:bodyPr/>
        <a:lstStyle/>
        <a:p>
          <a:pPr algn="ctr" rtl="0"/>
          <a:endParaRPr lang="pl-PL" sz="2400" b="1" dirty="0" smtClean="0">
            <a:solidFill>
              <a:srgbClr val="FFFF00"/>
            </a:solidFill>
            <a:latin typeface="Calibri" pitchFamily="34" charset="0"/>
          </a:endParaRPr>
        </a:p>
        <a:p>
          <a:pPr algn="just" rtl="0"/>
          <a:r>
            <a:rPr lang="pl-PL" sz="2400" b="1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rPr>
            <a:t>Wybór przedmiotów zdawanych na egzaminie </a:t>
          </a:r>
          <a:r>
            <a:rPr lang="pl-PL" sz="2400" b="1" dirty="0" smtClean="0">
              <a:solidFill>
                <a:srgbClr val="FF0000"/>
              </a:solidFill>
              <a:latin typeface="Calibri" pitchFamily="34" charset="0"/>
            </a:rPr>
            <a:t>nie jest zależny </a:t>
          </a:r>
          <a:r>
            <a:rPr lang="pl-PL" sz="2400" b="1" dirty="0" smtClean="0">
              <a:solidFill>
                <a:schemeClr val="accent5">
                  <a:lumMod val="75000"/>
                </a:schemeClr>
              </a:solidFill>
              <a:latin typeface="Calibri" pitchFamily="34" charset="0"/>
            </a:rPr>
            <a:t>od typu szkoły, do której uczęszczał absolwent, ani od  przedmiotów, których uczy się w zakresie  rozszerzonym w szkole  </a:t>
          </a:r>
          <a:r>
            <a:rPr lang="pl-PL" sz="2400" b="1" dirty="0" smtClean="0">
              <a:solidFill>
                <a:srgbClr val="FFFF00"/>
              </a:solidFill>
              <a:latin typeface="Calibri" pitchFamily="34" charset="0"/>
            </a:rPr>
            <a:t/>
          </a:r>
          <a:br>
            <a:rPr lang="pl-PL" sz="2400" b="1" dirty="0" smtClean="0">
              <a:solidFill>
                <a:srgbClr val="FFFF00"/>
              </a:solidFill>
              <a:latin typeface="Calibri" pitchFamily="34" charset="0"/>
            </a:rPr>
          </a:br>
          <a:endParaRPr lang="pl-PL" sz="2400" b="1" dirty="0">
            <a:solidFill>
              <a:srgbClr val="FFFF00"/>
            </a:solidFill>
            <a:latin typeface="Calibri" pitchFamily="34" charset="0"/>
          </a:endParaRPr>
        </a:p>
      </dgm:t>
    </dgm:pt>
    <dgm:pt modelId="{43564D51-1D1A-4E1A-988F-19A83E03DA35}" type="parTrans" cxnId="{F030081C-C790-45F4-8CC9-D67266D501EC}">
      <dgm:prSet/>
      <dgm:spPr/>
      <dgm:t>
        <a:bodyPr/>
        <a:lstStyle/>
        <a:p>
          <a:endParaRPr lang="pl-PL"/>
        </a:p>
      </dgm:t>
    </dgm:pt>
    <dgm:pt modelId="{071F4FD7-1C06-4E4B-B2F6-611AEF5C48BC}" type="sibTrans" cxnId="{F030081C-C790-45F4-8CC9-D67266D501EC}">
      <dgm:prSet/>
      <dgm:spPr/>
      <dgm:t>
        <a:bodyPr/>
        <a:lstStyle/>
        <a:p>
          <a:endParaRPr lang="pl-PL"/>
        </a:p>
      </dgm:t>
    </dgm:pt>
    <dgm:pt modelId="{4165578E-511D-4126-A298-FCC70FC8ED8F}">
      <dgm:prSet/>
      <dgm:spPr/>
      <dgm:t>
        <a:bodyPr/>
        <a:lstStyle/>
        <a:p>
          <a:pPr rtl="0"/>
          <a:endParaRPr lang="pl-PL" b="1" dirty="0">
            <a:solidFill>
              <a:srgbClr val="000066"/>
            </a:solidFill>
          </a:endParaRPr>
        </a:p>
      </dgm:t>
    </dgm:pt>
    <dgm:pt modelId="{77998922-7141-45B3-92BA-479CF579766E}" type="parTrans" cxnId="{AB1634A0-BCB1-4026-837E-18FFE0EF69A4}">
      <dgm:prSet/>
      <dgm:spPr/>
      <dgm:t>
        <a:bodyPr/>
        <a:lstStyle/>
        <a:p>
          <a:endParaRPr lang="pl-PL"/>
        </a:p>
      </dgm:t>
    </dgm:pt>
    <dgm:pt modelId="{5259641D-C807-4FCB-80FF-08456A98298B}" type="sibTrans" cxnId="{AB1634A0-BCB1-4026-837E-18FFE0EF69A4}">
      <dgm:prSet/>
      <dgm:spPr/>
      <dgm:t>
        <a:bodyPr/>
        <a:lstStyle/>
        <a:p>
          <a:endParaRPr lang="pl-PL"/>
        </a:p>
      </dgm:t>
    </dgm:pt>
    <dgm:pt modelId="{C0FF1D50-113A-4C15-A141-2233A12EF1AD}">
      <dgm:prSet/>
      <dgm:spPr/>
      <dgm:t>
        <a:bodyPr/>
        <a:lstStyle/>
        <a:p>
          <a:pPr algn="just" rtl="0"/>
          <a:r>
            <a:rPr lang="pl-PL" b="1" dirty="0" smtClean="0">
              <a:solidFill>
                <a:srgbClr val="002060"/>
              </a:solidFill>
              <a:latin typeface="+mj-lt"/>
            </a:rPr>
            <a:t>Maturzysta wyraża </a:t>
          </a:r>
          <a:r>
            <a:rPr lang="pl-PL" b="1" dirty="0" smtClean="0">
              <a:solidFill>
                <a:srgbClr val="FF0000"/>
              </a:solidFill>
              <a:latin typeface="+mj-lt"/>
            </a:rPr>
            <a:t>zgodę na przetwarzanie danych osobowych </a:t>
          </a:r>
          <a:r>
            <a:rPr lang="pl-PL" b="1" dirty="0" smtClean="0">
              <a:solidFill>
                <a:srgbClr val="002060"/>
              </a:solidFill>
              <a:latin typeface="+mj-lt"/>
            </a:rPr>
            <a:t>dla  celów związanych z egzaminem i procesem rekrutacji </a:t>
          </a:r>
          <a:r>
            <a:rPr lang="pl-PL" b="1" smtClean="0">
              <a:solidFill>
                <a:srgbClr val="002060"/>
              </a:solidFill>
              <a:latin typeface="+mj-lt"/>
            </a:rPr>
            <a:t>na studia.</a:t>
          </a:r>
          <a:endParaRPr lang="pl-PL" b="1" dirty="0">
            <a:solidFill>
              <a:srgbClr val="002060"/>
            </a:solidFill>
            <a:latin typeface="+mj-lt"/>
          </a:endParaRPr>
        </a:p>
      </dgm:t>
    </dgm:pt>
    <dgm:pt modelId="{A975522B-BC39-4651-9419-53AAF419217A}" type="sibTrans" cxnId="{3D8594D7-FA43-4A13-A2A0-52A0EC966E90}">
      <dgm:prSet/>
      <dgm:spPr/>
      <dgm:t>
        <a:bodyPr/>
        <a:lstStyle/>
        <a:p>
          <a:endParaRPr lang="pl-PL"/>
        </a:p>
      </dgm:t>
    </dgm:pt>
    <dgm:pt modelId="{572EAB82-4194-4E66-9B9A-26266F3576F7}" type="parTrans" cxnId="{3D8594D7-FA43-4A13-A2A0-52A0EC966E90}">
      <dgm:prSet/>
      <dgm:spPr/>
      <dgm:t>
        <a:bodyPr/>
        <a:lstStyle/>
        <a:p>
          <a:endParaRPr lang="pl-PL"/>
        </a:p>
      </dgm:t>
    </dgm:pt>
    <dgm:pt modelId="{C4BA5581-1CB4-4B60-8B24-B562F566C678}" type="pres">
      <dgm:prSet presAssocID="{86F621DC-3360-4EEC-B0A3-2CCBE8A18B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AF29E20-BA2D-49FC-BC6D-049B72D3A99D}" type="pres">
      <dgm:prSet presAssocID="{4165578E-511D-4126-A298-FCC70FC8ED8F}" presName="boxAndChildren" presStyleCnt="0"/>
      <dgm:spPr/>
    </dgm:pt>
    <dgm:pt modelId="{93CB0C2D-9DDC-42B6-93E4-61E4A90ED8FB}" type="pres">
      <dgm:prSet presAssocID="{4165578E-511D-4126-A298-FCC70FC8ED8F}" presName="parentTextBox" presStyleLbl="node1" presStyleIdx="0" presStyleCnt="3"/>
      <dgm:spPr/>
      <dgm:t>
        <a:bodyPr/>
        <a:lstStyle/>
        <a:p>
          <a:endParaRPr lang="pl-PL"/>
        </a:p>
      </dgm:t>
    </dgm:pt>
    <dgm:pt modelId="{954FF012-20A7-4727-AF7D-4F944693558A}" type="pres">
      <dgm:prSet presAssocID="{A975522B-BC39-4651-9419-53AAF419217A}" presName="sp" presStyleCnt="0"/>
      <dgm:spPr/>
    </dgm:pt>
    <dgm:pt modelId="{2BEFE514-4A2E-439D-8C5F-F566E2201741}" type="pres">
      <dgm:prSet presAssocID="{C0FF1D50-113A-4C15-A141-2233A12EF1AD}" presName="arrowAndChildren" presStyleCnt="0"/>
      <dgm:spPr/>
    </dgm:pt>
    <dgm:pt modelId="{7C830BEF-18EC-4F33-8C8A-705EE4B1CCA4}" type="pres">
      <dgm:prSet presAssocID="{C0FF1D50-113A-4C15-A141-2233A12EF1AD}" presName="parentTextArrow" presStyleLbl="node1" presStyleIdx="1" presStyleCnt="3" custFlipVert="0" custScaleY="1128531" custLinFactNeighborX="1034" custLinFactNeighborY="64057"/>
      <dgm:spPr/>
      <dgm:t>
        <a:bodyPr/>
        <a:lstStyle/>
        <a:p>
          <a:endParaRPr lang="pl-PL"/>
        </a:p>
      </dgm:t>
    </dgm:pt>
    <dgm:pt modelId="{090EC73B-57EF-4038-8204-DCC095064E99}" type="pres">
      <dgm:prSet presAssocID="{071F4FD7-1C06-4E4B-B2F6-611AEF5C48BC}" presName="sp" presStyleCnt="0"/>
      <dgm:spPr/>
    </dgm:pt>
    <dgm:pt modelId="{79858C9A-1BFC-4B65-AC1C-B4C3777BD354}" type="pres">
      <dgm:prSet presAssocID="{5D05FDBB-03B0-44C0-83CB-386ED29BF8F6}" presName="arrowAndChildren" presStyleCnt="0"/>
      <dgm:spPr/>
    </dgm:pt>
    <dgm:pt modelId="{A64214F8-0EDD-43D8-BE17-CB1ABC612122}" type="pres">
      <dgm:prSet presAssocID="{5D05FDBB-03B0-44C0-83CB-386ED29BF8F6}" presName="parentTextArrow" presStyleLbl="node1" presStyleIdx="2" presStyleCnt="3" custScaleY="1020429" custLinFactNeighborY="-46"/>
      <dgm:spPr/>
      <dgm:t>
        <a:bodyPr/>
        <a:lstStyle/>
        <a:p>
          <a:endParaRPr lang="pl-PL"/>
        </a:p>
      </dgm:t>
    </dgm:pt>
  </dgm:ptLst>
  <dgm:cxnLst>
    <dgm:cxn modelId="{AB1634A0-BCB1-4026-837E-18FFE0EF69A4}" srcId="{86F621DC-3360-4EEC-B0A3-2CCBE8A18BFC}" destId="{4165578E-511D-4126-A298-FCC70FC8ED8F}" srcOrd="2" destOrd="0" parTransId="{77998922-7141-45B3-92BA-479CF579766E}" sibTransId="{5259641D-C807-4FCB-80FF-08456A98298B}"/>
    <dgm:cxn modelId="{E9DFD1A5-98A2-48C2-8152-F9F8591BED26}" type="presOf" srcId="{5D05FDBB-03B0-44C0-83CB-386ED29BF8F6}" destId="{A64214F8-0EDD-43D8-BE17-CB1ABC612122}" srcOrd="0" destOrd="0" presId="urn:microsoft.com/office/officeart/2005/8/layout/process4"/>
    <dgm:cxn modelId="{7FD814FE-1008-4198-8EE3-F78BD0B7D16D}" type="presOf" srcId="{C0FF1D50-113A-4C15-A141-2233A12EF1AD}" destId="{7C830BEF-18EC-4F33-8C8A-705EE4B1CCA4}" srcOrd="0" destOrd="0" presId="urn:microsoft.com/office/officeart/2005/8/layout/process4"/>
    <dgm:cxn modelId="{AC6316B3-C2A3-4DC5-AD04-D9B0B380F4D0}" type="presOf" srcId="{86F621DC-3360-4EEC-B0A3-2CCBE8A18BFC}" destId="{C4BA5581-1CB4-4B60-8B24-B562F566C678}" srcOrd="0" destOrd="0" presId="urn:microsoft.com/office/officeart/2005/8/layout/process4"/>
    <dgm:cxn modelId="{3D8594D7-FA43-4A13-A2A0-52A0EC966E90}" srcId="{86F621DC-3360-4EEC-B0A3-2CCBE8A18BFC}" destId="{C0FF1D50-113A-4C15-A141-2233A12EF1AD}" srcOrd="1" destOrd="0" parTransId="{572EAB82-4194-4E66-9B9A-26266F3576F7}" sibTransId="{A975522B-BC39-4651-9419-53AAF419217A}"/>
    <dgm:cxn modelId="{B4E20197-D1FB-40DE-9D2D-0D8645DC9E04}" type="presOf" srcId="{4165578E-511D-4126-A298-FCC70FC8ED8F}" destId="{93CB0C2D-9DDC-42B6-93E4-61E4A90ED8FB}" srcOrd="0" destOrd="0" presId="urn:microsoft.com/office/officeart/2005/8/layout/process4"/>
    <dgm:cxn modelId="{F030081C-C790-45F4-8CC9-D67266D501EC}" srcId="{86F621DC-3360-4EEC-B0A3-2CCBE8A18BFC}" destId="{5D05FDBB-03B0-44C0-83CB-386ED29BF8F6}" srcOrd="0" destOrd="0" parTransId="{43564D51-1D1A-4E1A-988F-19A83E03DA35}" sibTransId="{071F4FD7-1C06-4E4B-B2F6-611AEF5C48BC}"/>
    <dgm:cxn modelId="{65B5BA4B-775C-40AE-9E10-B3B060B364EE}" type="presParOf" srcId="{C4BA5581-1CB4-4B60-8B24-B562F566C678}" destId="{6AF29E20-BA2D-49FC-BC6D-049B72D3A99D}" srcOrd="0" destOrd="0" presId="urn:microsoft.com/office/officeart/2005/8/layout/process4"/>
    <dgm:cxn modelId="{B2FC00AB-A3A9-4E20-AEB1-DD40F86E3BD9}" type="presParOf" srcId="{6AF29E20-BA2D-49FC-BC6D-049B72D3A99D}" destId="{93CB0C2D-9DDC-42B6-93E4-61E4A90ED8FB}" srcOrd="0" destOrd="0" presId="urn:microsoft.com/office/officeart/2005/8/layout/process4"/>
    <dgm:cxn modelId="{1DCF06BD-0332-4058-BAC9-AEECC7174027}" type="presParOf" srcId="{C4BA5581-1CB4-4B60-8B24-B562F566C678}" destId="{954FF012-20A7-4727-AF7D-4F944693558A}" srcOrd="1" destOrd="0" presId="urn:microsoft.com/office/officeart/2005/8/layout/process4"/>
    <dgm:cxn modelId="{BC88C877-D52C-46A4-BE9A-04A169ABFCF2}" type="presParOf" srcId="{C4BA5581-1CB4-4B60-8B24-B562F566C678}" destId="{2BEFE514-4A2E-439D-8C5F-F566E2201741}" srcOrd="2" destOrd="0" presId="urn:microsoft.com/office/officeart/2005/8/layout/process4"/>
    <dgm:cxn modelId="{69D00BBA-0CBF-44D5-86AD-79AF56B931F9}" type="presParOf" srcId="{2BEFE514-4A2E-439D-8C5F-F566E2201741}" destId="{7C830BEF-18EC-4F33-8C8A-705EE4B1CCA4}" srcOrd="0" destOrd="0" presId="urn:microsoft.com/office/officeart/2005/8/layout/process4"/>
    <dgm:cxn modelId="{6B80A97B-DBD4-4587-829B-CFB79264BFA9}" type="presParOf" srcId="{C4BA5581-1CB4-4B60-8B24-B562F566C678}" destId="{090EC73B-57EF-4038-8204-DCC095064E99}" srcOrd="3" destOrd="0" presId="urn:microsoft.com/office/officeart/2005/8/layout/process4"/>
    <dgm:cxn modelId="{4B179577-92BB-41E6-953F-781EF393B204}" type="presParOf" srcId="{C4BA5581-1CB4-4B60-8B24-B562F566C678}" destId="{79858C9A-1BFC-4B65-AC1C-B4C3777BD354}" srcOrd="4" destOrd="0" presId="urn:microsoft.com/office/officeart/2005/8/layout/process4"/>
    <dgm:cxn modelId="{BF1B1258-F904-42BE-89B9-36F51A02B020}" type="presParOf" srcId="{79858C9A-1BFC-4B65-AC1C-B4C3777BD354}" destId="{A64214F8-0EDD-43D8-BE17-CB1ABC612122}" srcOrd="0" destOrd="0" presId="urn:microsoft.com/office/officeart/2005/8/layout/process4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5A6AAE-DAAE-434E-B8C8-0277D54A3725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A8C4E8B-AA27-4449-BFD3-2A1B8557BB47}">
      <dgm:prSet phldrT="[Tekst]" custT="1"/>
      <dgm:spPr>
        <a:solidFill>
          <a:srgbClr val="92D050"/>
        </a:solidFill>
      </dgm:spPr>
      <dgm:t>
        <a:bodyPr/>
        <a:lstStyle/>
        <a:p>
          <a:pPr>
            <a:lnSpc>
              <a:spcPct val="90000"/>
            </a:lnSpc>
          </a:pPr>
          <a:endParaRPr lang="pl-PL" sz="1600" dirty="0" smtClean="0">
            <a:latin typeface="+mj-lt"/>
          </a:endParaRPr>
        </a:p>
        <a:p>
          <a:pPr>
            <a:lnSpc>
              <a:spcPct val="100000"/>
            </a:lnSpc>
          </a:pPr>
          <a:r>
            <a:rPr lang="pl-PL" sz="1600" b="1" u="sng" dirty="0" smtClean="0">
              <a:solidFill>
                <a:srgbClr val="FF0000"/>
              </a:solidFill>
              <a:latin typeface="+mj-lt"/>
            </a:rPr>
            <a:t>Część ustna</a:t>
          </a:r>
          <a:r>
            <a:rPr lang="pl-PL" sz="1600" b="1" dirty="0" smtClean="0">
              <a:solidFill>
                <a:srgbClr val="FF0000"/>
              </a:solidFill>
              <a:latin typeface="+mj-lt"/>
            </a:rPr>
            <a:t>:</a:t>
          </a:r>
        </a:p>
        <a:p>
          <a:pPr>
            <a:lnSpc>
              <a:spcPct val="100000"/>
            </a:lnSpc>
          </a:pPr>
          <a:r>
            <a:rPr lang="pl-PL" sz="1600" b="1" dirty="0" smtClean="0">
              <a:solidFill>
                <a:srgbClr val="000000"/>
              </a:solidFill>
              <a:latin typeface="+mj-lt"/>
            </a:rPr>
            <a:t>30%</a:t>
          </a:r>
          <a:r>
            <a:rPr lang="pl-PL" sz="1400" b="1" dirty="0" smtClean="0">
              <a:solidFill>
                <a:srgbClr val="000000"/>
              </a:solidFill>
              <a:latin typeface="+mj-lt"/>
            </a:rPr>
            <a:t> punktów</a:t>
          </a:r>
        </a:p>
        <a:p>
          <a:pPr>
            <a:lnSpc>
              <a:spcPct val="100000"/>
            </a:lnSpc>
          </a:pPr>
          <a:r>
            <a:rPr lang="pl-PL" sz="1400" b="1" dirty="0" smtClean="0">
              <a:solidFill>
                <a:srgbClr val="000000"/>
              </a:solidFill>
              <a:latin typeface="+mj-lt"/>
            </a:rPr>
            <a:t>z każdego egzaminu </a:t>
          </a:r>
        </a:p>
        <a:p>
          <a:pPr>
            <a:lnSpc>
              <a:spcPct val="100000"/>
            </a:lnSpc>
          </a:pPr>
          <a:r>
            <a:rPr lang="pl-PL" sz="1400" b="1" dirty="0" smtClean="0">
              <a:solidFill>
                <a:srgbClr val="000000"/>
              </a:solidFill>
              <a:latin typeface="+mj-lt"/>
            </a:rPr>
            <a:t>obowiązkowego</a:t>
          </a:r>
        </a:p>
        <a:p>
          <a:pPr>
            <a:lnSpc>
              <a:spcPct val="90000"/>
            </a:lnSpc>
          </a:pPr>
          <a:endParaRPr lang="pl-PL" sz="1800" dirty="0">
            <a:latin typeface="+mj-lt"/>
          </a:endParaRPr>
        </a:p>
      </dgm:t>
    </dgm:pt>
    <dgm:pt modelId="{E16033B6-B610-4A52-87A3-7E7A9CF313E6}" type="parTrans" cxnId="{0C2C790C-223B-453B-A206-E6C3FCF64486}">
      <dgm:prSet/>
      <dgm:spPr/>
      <dgm:t>
        <a:bodyPr/>
        <a:lstStyle/>
        <a:p>
          <a:endParaRPr lang="pl-PL"/>
        </a:p>
      </dgm:t>
    </dgm:pt>
    <dgm:pt modelId="{6B0FC3D6-D24C-404F-9309-F2B9CECE9A92}" type="sibTrans" cxnId="{0C2C790C-223B-453B-A206-E6C3FCF64486}">
      <dgm:prSet/>
      <dgm:spPr>
        <a:solidFill>
          <a:schemeClr val="accent5"/>
        </a:solidFill>
      </dgm:spPr>
      <dgm:t>
        <a:bodyPr/>
        <a:lstStyle/>
        <a:p>
          <a:endParaRPr lang="pl-PL"/>
        </a:p>
      </dgm:t>
    </dgm:pt>
    <dgm:pt modelId="{661A26AC-F6F8-4FB0-A5D3-CFFAF927051A}">
      <dgm:prSet phldrT="[Teks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pl-PL" sz="1600" b="1" u="sng" dirty="0" smtClean="0">
              <a:solidFill>
                <a:srgbClr val="FF0000"/>
              </a:solidFill>
              <a:latin typeface="+mj-lt"/>
            </a:rPr>
            <a:t>Część  pisemna:</a:t>
          </a:r>
        </a:p>
        <a:p>
          <a:r>
            <a:rPr lang="pl-PL" sz="1600" b="1" dirty="0" smtClean="0">
              <a:solidFill>
                <a:srgbClr val="000000"/>
              </a:solidFill>
              <a:latin typeface="+mj-lt"/>
            </a:rPr>
            <a:t>30%</a:t>
          </a:r>
          <a:r>
            <a:rPr lang="pl-PL" sz="1400" b="1" dirty="0" smtClean="0">
              <a:solidFill>
                <a:srgbClr val="000000"/>
              </a:solidFill>
              <a:latin typeface="+mj-lt"/>
            </a:rPr>
            <a:t> punktów</a:t>
          </a:r>
        </a:p>
        <a:p>
          <a:r>
            <a:rPr lang="pl-PL" sz="1400" b="1" dirty="0" smtClean="0">
              <a:solidFill>
                <a:srgbClr val="000000"/>
              </a:solidFill>
              <a:latin typeface="+mj-lt"/>
            </a:rPr>
            <a:t>z każdego egzaminu </a:t>
          </a:r>
        </a:p>
        <a:p>
          <a:r>
            <a:rPr lang="pl-PL" sz="1400" b="1" dirty="0" smtClean="0">
              <a:solidFill>
                <a:srgbClr val="000000"/>
              </a:solidFill>
              <a:latin typeface="+mj-lt"/>
            </a:rPr>
            <a:t>obowiązkowego</a:t>
          </a:r>
          <a:endParaRPr lang="pl-PL" sz="1400" b="1" dirty="0">
            <a:solidFill>
              <a:srgbClr val="000000"/>
            </a:solidFill>
          </a:endParaRPr>
        </a:p>
      </dgm:t>
    </dgm:pt>
    <dgm:pt modelId="{55FA89ED-B90B-4855-9C46-0269C39861E2}" type="parTrans" cxnId="{F1E0C2F0-55F2-4D83-93D6-4AD49B189535}">
      <dgm:prSet/>
      <dgm:spPr/>
      <dgm:t>
        <a:bodyPr/>
        <a:lstStyle/>
        <a:p>
          <a:endParaRPr lang="pl-PL"/>
        </a:p>
      </dgm:t>
    </dgm:pt>
    <dgm:pt modelId="{16F4F34F-DA27-40CD-8473-6EB78B8C4621}" type="sibTrans" cxnId="{F1E0C2F0-55F2-4D83-93D6-4AD49B189535}">
      <dgm:prSet/>
      <dgm:spPr>
        <a:solidFill>
          <a:srgbClr val="7030A0"/>
        </a:solidFill>
      </dgm:spPr>
      <dgm:t>
        <a:bodyPr/>
        <a:lstStyle/>
        <a:p>
          <a:endParaRPr lang="pl-PL"/>
        </a:p>
      </dgm:t>
    </dgm:pt>
    <dgm:pt modelId="{011748EC-A152-466C-AEA0-F68C4D9C8F1C}">
      <dgm:prSet phldrT="[Teks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pl-PL" sz="1400" b="1" dirty="0" smtClean="0">
              <a:solidFill>
                <a:srgbClr val="0070C0"/>
              </a:solidFill>
              <a:latin typeface="+mj-lt"/>
            </a:rPr>
            <a:t>Przystąpienie do jednego egzaminu z przedmiotów dodatkowych</a:t>
          </a:r>
          <a:endParaRPr lang="pl-PL" sz="1400" b="1" dirty="0">
            <a:solidFill>
              <a:srgbClr val="0070C0"/>
            </a:solidFill>
          </a:endParaRPr>
        </a:p>
      </dgm:t>
    </dgm:pt>
    <dgm:pt modelId="{1590C487-F247-4863-8BDD-316ACE5B7C17}" type="parTrans" cxnId="{DC7064B3-D3D3-45EB-BD92-9D45F4A2910D}">
      <dgm:prSet/>
      <dgm:spPr/>
      <dgm:t>
        <a:bodyPr/>
        <a:lstStyle/>
        <a:p>
          <a:endParaRPr lang="pl-PL"/>
        </a:p>
      </dgm:t>
    </dgm:pt>
    <dgm:pt modelId="{493809C5-C713-442E-B538-6DCB58080B6C}" type="sibTrans" cxnId="{DC7064B3-D3D3-45EB-BD92-9D45F4A2910D}">
      <dgm:prSet/>
      <dgm:spPr>
        <a:solidFill>
          <a:schemeClr val="accent5">
            <a:lumMod val="75000"/>
          </a:schemeClr>
        </a:solidFill>
      </dgm:spPr>
      <dgm:t>
        <a:bodyPr/>
        <a:lstStyle/>
        <a:p>
          <a:endParaRPr lang="pl-PL"/>
        </a:p>
      </dgm:t>
    </dgm:pt>
    <dgm:pt modelId="{9C587E5E-F6F9-4C80-BAEA-3CE19E5F427D}">
      <dgm:prSet phldrT="[Tekst]" custT="1"/>
      <dgm:spPr/>
      <dgm:t>
        <a:bodyPr/>
        <a:lstStyle/>
        <a:p>
          <a:r>
            <a:rPr lang="pl-PL" sz="2000" b="1" dirty="0" smtClean="0">
              <a:solidFill>
                <a:srgbClr val="FF3300"/>
              </a:solidFill>
              <a:latin typeface="+mj-lt"/>
            </a:rPr>
            <a:t>Świadectwo dojrzałości</a:t>
          </a:r>
          <a:endParaRPr lang="pl-PL" sz="2000" b="1" dirty="0">
            <a:solidFill>
              <a:srgbClr val="FF3300"/>
            </a:solidFill>
            <a:latin typeface="+mj-lt"/>
          </a:endParaRPr>
        </a:p>
      </dgm:t>
    </dgm:pt>
    <dgm:pt modelId="{E53719EB-D0C9-4D25-99C3-5E5DC974988A}" type="parTrans" cxnId="{849C72A8-013E-48B5-8111-B787C133DB2B}">
      <dgm:prSet/>
      <dgm:spPr/>
      <dgm:t>
        <a:bodyPr/>
        <a:lstStyle/>
        <a:p>
          <a:endParaRPr lang="pl-PL"/>
        </a:p>
      </dgm:t>
    </dgm:pt>
    <dgm:pt modelId="{F74A47FC-9BE5-45FD-A6EF-D909728BCB5C}" type="sibTrans" cxnId="{849C72A8-013E-48B5-8111-B787C133DB2B}">
      <dgm:prSet/>
      <dgm:spPr/>
      <dgm:t>
        <a:bodyPr/>
        <a:lstStyle/>
        <a:p>
          <a:endParaRPr lang="pl-PL"/>
        </a:p>
      </dgm:t>
    </dgm:pt>
    <dgm:pt modelId="{97AEC851-51B6-4F7D-8FB6-1B4A169DE3B5}" type="pres">
      <dgm:prSet presAssocID="{375A6AAE-DAAE-434E-B8C8-0277D54A372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09DCF81-5E0E-4186-A7F9-1C53367E9D55}" type="pres">
      <dgm:prSet presAssocID="{EA8C4E8B-AA27-4449-BFD3-2A1B8557BB47}" presName="node" presStyleLbl="node1" presStyleIdx="0" presStyleCnt="4" custScaleX="193694" custScaleY="175836" custLinFactX="14050" custLinFactNeighborX="100000" custLinFactNeighborY="198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C23461-B73F-409F-8263-C12751F1413C}" type="pres">
      <dgm:prSet presAssocID="{6B0FC3D6-D24C-404F-9309-F2B9CECE9A92}" presName="spacerL" presStyleCnt="0"/>
      <dgm:spPr/>
    </dgm:pt>
    <dgm:pt modelId="{0B2AD346-F2E1-44C8-8376-56678DF70AEA}" type="pres">
      <dgm:prSet presAssocID="{6B0FC3D6-D24C-404F-9309-F2B9CECE9A92}" presName="sibTrans" presStyleLbl="sibTrans2D1" presStyleIdx="0" presStyleCnt="3" custScaleX="73257" custScaleY="92746" custLinFactX="9881" custLinFactNeighborX="100000" custLinFactNeighborY="-6407"/>
      <dgm:spPr/>
      <dgm:t>
        <a:bodyPr/>
        <a:lstStyle/>
        <a:p>
          <a:endParaRPr lang="pl-PL"/>
        </a:p>
      </dgm:t>
    </dgm:pt>
    <dgm:pt modelId="{05E3756B-C0A9-49E8-BE47-42680375A158}" type="pres">
      <dgm:prSet presAssocID="{6B0FC3D6-D24C-404F-9309-F2B9CECE9A92}" presName="spacerR" presStyleCnt="0"/>
      <dgm:spPr/>
    </dgm:pt>
    <dgm:pt modelId="{AB6657CF-1D3B-4B6B-BD04-7B7D1D85D54D}" type="pres">
      <dgm:prSet presAssocID="{661A26AC-F6F8-4FB0-A5D3-CFFAF927051A}" presName="node" presStyleLbl="node1" presStyleIdx="1" presStyleCnt="4" custScaleX="202028" custScaleY="18113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688491-248A-41C7-B137-DFB01124CED2}" type="pres">
      <dgm:prSet presAssocID="{16F4F34F-DA27-40CD-8473-6EB78B8C4621}" presName="spacerL" presStyleCnt="0"/>
      <dgm:spPr/>
    </dgm:pt>
    <dgm:pt modelId="{DB66AFE7-0888-4591-BF6A-A9780257313D}" type="pres">
      <dgm:prSet presAssocID="{16F4F34F-DA27-40CD-8473-6EB78B8C4621}" presName="sibTrans" presStyleLbl="sibTrans2D1" presStyleIdx="1" presStyleCnt="3" custScaleX="54001" custScaleY="67754"/>
      <dgm:spPr/>
      <dgm:t>
        <a:bodyPr/>
        <a:lstStyle/>
        <a:p>
          <a:endParaRPr lang="pl-PL"/>
        </a:p>
      </dgm:t>
    </dgm:pt>
    <dgm:pt modelId="{BA74B92E-0905-45BA-9085-4C7DD5B73E02}" type="pres">
      <dgm:prSet presAssocID="{16F4F34F-DA27-40CD-8473-6EB78B8C4621}" presName="spacerR" presStyleCnt="0"/>
      <dgm:spPr/>
    </dgm:pt>
    <dgm:pt modelId="{DEC295AC-CA4D-4D0A-8EEF-438339073B98}" type="pres">
      <dgm:prSet presAssocID="{011748EC-A152-466C-AEA0-F68C4D9C8F1C}" presName="node" presStyleLbl="node1" presStyleIdx="2" presStyleCnt="4" custScaleX="211618" custScaleY="177941" custLinFactX="-2157" custLinFactNeighborX="-100000" custLinFactNeighborY="105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B2BF544-DFA0-4648-9695-745B9ECA94E5}" type="pres">
      <dgm:prSet presAssocID="{493809C5-C713-442E-B538-6DCB58080B6C}" presName="spacerL" presStyleCnt="0"/>
      <dgm:spPr/>
    </dgm:pt>
    <dgm:pt modelId="{1A9B80B7-B326-4EF7-AA91-26E59B2C6F0B}" type="pres">
      <dgm:prSet presAssocID="{493809C5-C713-442E-B538-6DCB58080B6C}" presName="sibTrans" presStyleLbl="sibTrans2D1" presStyleIdx="2" presStyleCnt="3" custScaleX="32691" custLinFactNeighborX="-27061" custLinFactNeighborY="14044"/>
      <dgm:spPr/>
      <dgm:t>
        <a:bodyPr/>
        <a:lstStyle/>
        <a:p>
          <a:endParaRPr lang="pl-PL"/>
        </a:p>
      </dgm:t>
    </dgm:pt>
    <dgm:pt modelId="{741554FF-92E5-4CDD-A956-E5D5225A15BE}" type="pres">
      <dgm:prSet presAssocID="{493809C5-C713-442E-B538-6DCB58080B6C}" presName="spacerR" presStyleCnt="0"/>
      <dgm:spPr/>
    </dgm:pt>
    <dgm:pt modelId="{6811A082-91F1-4CB9-A4BC-13866C6F4CA1}" type="pres">
      <dgm:prSet presAssocID="{9C587E5E-F6F9-4C80-BAEA-3CE19E5F427D}" presName="node" presStyleLbl="node1" presStyleIdx="3" presStyleCnt="4" custScaleX="219035" custScaleY="147387" custLinFactX="12403" custLinFactNeighborX="100000" custLinFactNeighborY="-334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57F6BD2-7C00-4E24-9EAF-1A049BCF004A}" type="presOf" srcId="{011748EC-A152-466C-AEA0-F68C4D9C8F1C}" destId="{DEC295AC-CA4D-4D0A-8EEF-438339073B98}" srcOrd="0" destOrd="0" presId="urn:microsoft.com/office/officeart/2005/8/layout/equation1"/>
    <dgm:cxn modelId="{849C72A8-013E-48B5-8111-B787C133DB2B}" srcId="{375A6AAE-DAAE-434E-B8C8-0277D54A3725}" destId="{9C587E5E-F6F9-4C80-BAEA-3CE19E5F427D}" srcOrd="3" destOrd="0" parTransId="{E53719EB-D0C9-4D25-99C3-5E5DC974988A}" sibTransId="{F74A47FC-9BE5-45FD-A6EF-D909728BCB5C}"/>
    <dgm:cxn modelId="{E478F7D7-CBDB-4741-99B6-6317DC361FCC}" type="presOf" srcId="{9C587E5E-F6F9-4C80-BAEA-3CE19E5F427D}" destId="{6811A082-91F1-4CB9-A4BC-13866C6F4CA1}" srcOrd="0" destOrd="0" presId="urn:microsoft.com/office/officeart/2005/8/layout/equation1"/>
    <dgm:cxn modelId="{DC13412E-E9C0-4C4D-B482-410DE5DF18DA}" type="presOf" srcId="{493809C5-C713-442E-B538-6DCB58080B6C}" destId="{1A9B80B7-B326-4EF7-AA91-26E59B2C6F0B}" srcOrd="0" destOrd="0" presId="urn:microsoft.com/office/officeart/2005/8/layout/equation1"/>
    <dgm:cxn modelId="{AEF9318D-33F5-47A6-A62F-448DDF7822AC}" type="presOf" srcId="{6B0FC3D6-D24C-404F-9309-F2B9CECE9A92}" destId="{0B2AD346-F2E1-44C8-8376-56678DF70AEA}" srcOrd="0" destOrd="0" presId="urn:microsoft.com/office/officeart/2005/8/layout/equation1"/>
    <dgm:cxn modelId="{F1E0C2F0-55F2-4D83-93D6-4AD49B189535}" srcId="{375A6AAE-DAAE-434E-B8C8-0277D54A3725}" destId="{661A26AC-F6F8-4FB0-A5D3-CFFAF927051A}" srcOrd="1" destOrd="0" parTransId="{55FA89ED-B90B-4855-9C46-0269C39861E2}" sibTransId="{16F4F34F-DA27-40CD-8473-6EB78B8C4621}"/>
    <dgm:cxn modelId="{417D48B2-1E0C-44D9-8ADB-D4B53E79F769}" type="presOf" srcId="{375A6AAE-DAAE-434E-B8C8-0277D54A3725}" destId="{97AEC851-51B6-4F7D-8FB6-1B4A169DE3B5}" srcOrd="0" destOrd="0" presId="urn:microsoft.com/office/officeart/2005/8/layout/equation1"/>
    <dgm:cxn modelId="{0AE878D7-23BD-479E-B104-8BC1C0BDEF75}" type="presOf" srcId="{16F4F34F-DA27-40CD-8473-6EB78B8C4621}" destId="{DB66AFE7-0888-4591-BF6A-A9780257313D}" srcOrd="0" destOrd="0" presId="urn:microsoft.com/office/officeart/2005/8/layout/equation1"/>
    <dgm:cxn modelId="{0C2C790C-223B-453B-A206-E6C3FCF64486}" srcId="{375A6AAE-DAAE-434E-B8C8-0277D54A3725}" destId="{EA8C4E8B-AA27-4449-BFD3-2A1B8557BB47}" srcOrd="0" destOrd="0" parTransId="{E16033B6-B610-4A52-87A3-7E7A9CF313E6}" sibTransId="{6B0FC3D6-D24C-404F-9309-F2B9CECE9A92}"/>
    <dgm:cxn modelId="{2A9BDD59-599E-4737-9F58-21A2806CD9BB}" type="presOf" srcId="{EA8C4E8B-AA27-4449-BFD3-2A1B8557BB47}" destId="{409DCF81-5E0E-4186-A7F9-1C53367E9D55}" srcOrd="0" destOrd="0" presId="urn:microsoft.com/office/officeart/2005/8/layout/equation1"/>
    <dgm:cxn modelId="{09E6A2BC-FBBB-480B-A7C5-8623B72575D1}" type="presOf" srcId="{661A26AC-F6F8-4FB0-A5D3-CFFAF927051A}" destId="{AB6657CF-1D3B-4B6B-BD04-7B7D1D85D54D}" srcOrd="0" destOrd="0" presId="urn:microsoft.com/office/officeart/2005/8/layout/equation1"/>
    <dgm:cxn modelId="{DC7064B3-D3D3-45EB-BD92-9D45F4A2910D}" srcId="{375A6AAE-DAAE-434E-B8C8-0277D54A3725}" destId="{011748EC-A152-466C-AEA0-F68C4D9C8F1C}" srcOrd="2" destOrd="0" parTransId="{1590C487-F247-4863-8BDD-316ACE5B7C17}" sibTransId="{493809C5-C713-442E-B538-6DCB58080B6C}"/>
    <dgm:cxn modelId="{6170B8B8-7CD8-4A01-A0AD-C5244E999EA0}" type="presParOf" srcId="{97AEC851-51B6-4F7D-8FB6-1B4A169DE3B5}" destId="{409DCF81-5E0E-4186-A7F9-1C53367E9D55}" srcOrd="0" destOrd="0" presId="urn:microsoft.com/office/officeart/2005/8/layout/equation1"/>
    <dgm:cxn modelId="{243B6B48-F4A9-436F-91FB-5B40F7AD881F}" type="presParOf" srcId="{97AEC851-51B6-4F7D-8FB6-1B4A169DE3B5}" destId="{C2C23461-B73F-409F-8263-C12751F1413C}" srcOrd="1" destOrd="0" presId="urn:microsoft.com/office/officeart/2005/8/layout/equation1"/>
    <dgm:cxn modelId="{92C03AA8-7633-458F-910F-D79ECE8764D4}" type="presParOf" srcId="{97AEC851-51B6-4F7D-8FB6-1B4A169DE3B5}" destId="{0B2AD346-F2E1-44C8-8376-56678DF70AEA}" srcOrd="2" destOrd="0" presId="urn:microsoft.com/office/officeart/2005/8/layout/equation1"/>
    <dgm:cxn modelId="{4AE5CB10-9F37-44D4-B685-E254BE972738}" type="presParOf" srcId="{97AEC851-51B6-4F7D-8FB6-1B4A169DE3B5}" destId="{05E3756B-C0A9-49E8-BE47-42680375A158}" srcOrd="3" destOrd="0" presId="urn:microsoft.com/office/officeart/2005/8/layout/equation1"/>
    <dgm:cxn modelId="{C988D9F2-059A-4FB9-848E-4ABA606F5044}" type="presParOf" srcId="{97AEC851-51B6-4F7D-8FB6-1B4A169DE3B5}" destId="{AB6657CF-1D3B-4B6B-BD04-7B7D1D85D54D}" srcOrd="4" destOrd="0" presId="urn:microsoft.com/office/officeart/2005/8/layout/equation1"/>
    <dgm:cxn modelId="{8549A1AE-90B7-4E1B-82C5-2E69B740A844}" type="presParOf" srcId="{97AEC851-51B6-4F7D-8FB6-1B4A169DE3B5}" destId="{0C688491-248A-41C7-B137-DFB01124CED2}" srcOrd="5" destOrd="0" presId="urn:microsoft.com/office/officeart/2005/8/layout/equation1"/>
    <dgm:cxn modelId="{40734C24-DF9A-436D-8269-035D1653A4E1}" type="presParOf" srcId="{97AEC851-51B6-4F7D-8FB6-1B4A169DE3B5}" destId="{DB66AFE7-0888-4591-BF6A-A9780257313D}" srcOrd="6" destOrd="0" presId="urn:microsoft.com/office/officeart/2005/8/layout/equation1"/>
    <dgm:cxn modelId="{2239D52F-3DE9-49AB-A051-877FD40169DC}" type="presParOf" srcId="{97AEC851-51B6-4F7D-8FB6-1B4A169DE3B5}" destId="{BA74B92E-0905-45BA-9085-4C7DD5B73E02}" srcOrd="7" destOrd="0" presId="urn:microsoft.com/office/officeart/2005/8/layout/equation1"/>
    <dgm:cxn modelId="{4F5274EF-77D4-4E98-8123-A525CFB46649}" type="presParOf" srcId="{97AEC851-51B6-4F7D-8FB6-1B4A169DE3B5}" destId="{DEC295AC-CA4D-4D0A-8EEF-438339073B98}" srcOrd="8" destOrd="0" presId="urn:microsoft.com/office/officeart/2005/8/layout/equation1"/>
    <dgm:cxn modelId="{DF65BF8B-2EA6-457D-9C1A-933A621502C7}" type="presParOf" srcId="{97AEC851-51B6-4F7D-8FB6-1B4A169DE3B5}" destId="{BB2BF544-DFA0-4648-9695-745B9ECA94E5}" srcOrd="9" destOrd="0" presId="urn:microsoft.com/office/officeart/2005/8/layout/equation1"/>
    <dgm:cxn modelId="{E61513C3-D88A-4140-A9BE-DD5E9A01B0C9}" type="presParOf" srcId="{97AEC851-51B6-4F7D-8FB6-1B4A169DE3B5}" destId="{1A9B80B7-B326-4EF7-AA91-26E59B2C6F0B}" srcOrd="10" destOrd="0" presId="urn:microsoft.com/office/officeart/2005/8/layout/equation1"/>
    <dgm:cxn modelId="{131B49CE-5BA7-41A5-8A90-E0707D2011CE}" type="presParOf" srcId="{97AEC851-51B6-4F7D-8FB6-1B4A169DE3B5}" destId="{741554FF-92E5-4CDD-A956-E5D5225A15BE}" srcOrd="11" destOrd="0" presId="urn:microsoft.com/office/officeart/2005/8/layout/equation1"/>
    <dgm:cxn modelId="{FC754740-DF97-48A0-A538-3DC103C0D83B}" type="presParOf" srcId="{97AEC851-51B6-4F7D-8FB6-1B4A169DE3B5}" destId="{6811A082-91F1-4CB9-A4BC-13866C6F4CA1}" srcOrd="12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66" tIns="49084" rIns="98166" bIns="4908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66" tIns="49084" rIns="98166" bIns="490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8463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66" tIns="49084" rIns="98166" bIns="4908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8463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66" tIns="49084" rIns="98166" bIns="490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5B0B163-5243-4F53-AE52-95A59CB583E5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66" tIns="49084" rIns="98166" bIns="4908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66" tIns="49084" rIns="98166" bIns="4908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4863" y="534988"/>
            <a:ext cx="3546475" cy="2660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5025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66" tIns="49084" rIns="98166" bIns="490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8463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66" tIns="49084" rIns="98166" bIns="4908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CE" charset="-18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8463"/>
            <a:ext cx="4435475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66" tIns="49084" rIns="98166" bIns="4908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462981F-9106-4613-A2E7-D1B18686527B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4F91-BFD8-4862-B100-D7F8375D232D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0A155-9FE2-4EC8-9ECC-8A6362CCD6F6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5ABD-9C86-47E5-918E-E56E98CC142B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ytuł, tekst i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clipart 3"/>
          <p:cNvSpPr>
            <a:spLocks noGrp="1"/>
          </p:cNvSpPr>
          <p:nvPr>
            <p:ph type="clipArt" sz="half" idx="2"/>
          </p:nvPr>
        </p:nvSpPr>
        <p:spPr>
          <a:xfrm>
            <a:off x="5257800" y="1981200"/>
            <a:ext cx="3429000" cy="4114800"/>
          </a:xfrm>
        </p:spPr>
        <p:txBody>
          <a:bodyPr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618EA-F2D1-4761-B459-D6C55F4F0614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ytuł, clipart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clipart 2"/>
          <p:cNvSpPr>
            <a:spLocks noGrp="1"/>
          </p:cNvSpPr>
          <p:nvPr>
            <p:ph type="clipArt" sz="half" idx="1"/>
          </p:nvPr>
        </p:nvSpPr>
        <p:spPr>
          <a:xfrm>
            <a:off x="1676400" y="1981200"/>
            <a:ext cx="3429000" cy="4114800"/>
          </a:xfrm>
        </p:spPr>
        <p:txBody>
          <a:bodyPr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FCF55-F546-4753-8C18-21CDB288E909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>
            <a:normAutofit/>
          </a:bodyPr>
          <a:lstStyle/>
          <a:p>
            <a:pPr lvl="0"/>
            <a:endParaRPr lang="pl-PL" noProof="0" smtClean="0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D9EDF-E210-4D9D-A929-AA5A9529EF2B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4030-1589-49AB-A632-A882C4533AE3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0139E-B15C-4FC1-A71A-74166764D69D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9523C-8345-433B-AE63-4BE407642CCF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CBF1-C91D-4AC0-B4CF-1CC11314030B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6D11B-F0CF-4EFB-8FE1-5066C6B5DC28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E7B98-A630-496B-97F4-43D3D3AA241A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08A94-291A-482C-9E19-D23C7F9DA9C5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4036C-B206-4168-8190-F8558B12E03B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rójkąt prostokątny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olny kształt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86BAC-196E-48C6-B4CF-661C79D4DB79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/>
              <a:t>Egzamin maturalny w 2020 roku.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4EEDFF7-DFFA-4938-BA0C-D72A5F707525}" type="slidenum">
              <a:rPr lang="pl-PL"/>
              <a:pPr>
                <a:defRPr/>
              </a:pPr>
              <a:t>‹#›</a:t>
            </a:fld>
            <a:endParaRPr lang="pl-PL">
              <a:latin typeface="Arial CE" charset="-18"/>
            </a:endParaRPr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5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100" r:id="rId9"/>
    <p:sldLayoutId id="2147484093" r:id="rId10"/>
    <p:sldLayoutId id="2147484094" r:id="rId11"/>
    <p:sldLayoutId id="2147484095" r:id="rId12"/>
    <p:sldLayoutId id="2147484096" r:id="rId13"/>
    <p:sldLayoutId id="2147484098" r:id="rId14"/>
    <p:sldLayoutId id="2147484099" r:id="rId15"/>
  </p:sldLayoutIdLst>
  <p:transition spd="med">
    <p:blinds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6BB1C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585C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e.edu.pl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5.xml"/><Relationship Id="rId4" Type="http://schemas.openxmlformats.org/officeDocument/2006/relationships/hyperlink" Target="http://www.oke.jaworzno.pl/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980728"/>
            <a:ext cx="7851648" cy="2219672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72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EGZAMIN MATURALNY 2020</a:t>
            </a:r>
            <a:endParaRPr lang="pl-PL" sz="7200" dirty="0" smtClean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CE" charset="-18"/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 eaLnBrk="1" hangingPunct="1">
              <a:defRPr/>
            </a:pPr>
            <a:endParaRPr lang="pl-PL" sz="32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 algn="ctr" eaLnBrk="1" hangingPunct="1">
              <a:defRPr/>
            </a:pPr>
            <a:endParaRPr lang="pl-PL" sz="32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 algn="ctr" eaLnBrk="1" hangingPunct="1">
              <a:defRPr/>
            </a:pPr>
            <a:r>
              <a:rPr lang="pl-PL" sz="32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Podstawowe  informacje</a:t>
            </a:r>
          </a:p>
          <a:p>
            <a:pPr marR="0" eaLnBrk="1" hangingPunct="1">
              <a:defRPr/>
            </a:pPr>
            <a:endParaRPr lang="pl-PL" sz="32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 eaLnBrk="1" hangingPunct="1">
              <a:defRPr/>
            </a:pPr>
            <a:endParaRPr lang="pl-PL" sz="32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 eaLnBrk="1" hangingPunct="1">
              <a:defRPr/>
            </a:pPr>
            <a:endParaRPr lang="pl-PL" sz="32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 eaLnBrk="1" hangingPunct="1">
              <a:defRPr/>
            </a:pPr>
            <a:endParaRPr lang="pl-PL" sz="32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R="0" eaLnBrk="1" hangingPunct="1">
              <a:defRPr/>
            </a:pPr>
            <a:endParaRPr lang="pl-PL" sz="3200" b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>
              <a:latin typeface="Arial CE" charset="-18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6CE1D-583B-4BA9-9A29-5AED36DB7200}" type="slidenum">
              <a:rPr lang="pl-PL"/>
              <a:pPr>
                <a:defRPr/>
              </a:pPr>
              <a:t>1</a:t>
            </a:fld>
            <a:endParaRPr lang="pl-PL">
              <a:latin typeface="Arial CE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548680"/>
            <a:ext cx="70866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 smtClean="0">
                <a:solidFill>
                  <a:srgbClr val="FF0000"/>
                </a:solidFill>
              </a:rPr>
              <a:t>DEKLARACJE  ZDAJĄCYCH</a:t>
            </a:r>
          </a:p>
        </p:txBody>
      </p:sp>
      <p:sp>
        <p:nvSpPr>
          <p:cNvPr id="614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6147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BFBECB-651D-4A91-8A1D-4420C4DD9A15}" type="slidenum">
              <a:rPr lang="pl-PL"/>
              <a:pPr>
                <a:defRPr/>
              </a:pPr>
              <a:t>10</a:t>
            </a:fld>
            <a:endParaRPr lang="pl-PL">
              <a:latin typeface="Arial CE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1628800"/>
          <a:ext cx="8748713" cy="472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548680"/>
            <a:ext cx="7086600" cy="7920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4000" b="1" dirty="0" smtClean="0">
                <a:solidFill>
                  <a:srgbClr val="FF0000"/>
                </a:solidFill>
              </a:rPr>
              <a:t>DEKLARACJE  ZDAJĄCYCH</a:t>
            </a:r>
          </a:p>
        </p:txBody>
      </p:sp>
      <p:sp>
        <p:nvSpPr>
          <p:cNvPr id="6146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6147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6FB3D3-D70A-492B-B1B2-AB9B684064C3}" type="slidenum">
              <a:rPr lang="pl-PL"/>
              <a:pPr>
                <a:defRPr/>
              </a:pPr>
              <a:t>11</a:t>
            </a:fld>
            <a:endParaRPr lang="pl-PL">
              <a:latin typeface="Arial CE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1628800"/>
          <a:ext cx="8748713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pl-PL" sz="2800" b="1" dirty="0" smtClean="0">
                <a:latin typeface="Tahoma" pitchFamily="34" charset="0"/>
                <a:cs typeface="Tahoma" pitchFamily="34" charset="0"/>
              </a:rPr>
            </a:br>
            <a:r>
              <a:rPr lang="pl-PL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pl-PL" sz="2800" b="1" dirty="0" smtClean="0">
                <a:latin typeface="Tahoma" pitchFamily="34" charset="0"/>
                <a:cs typeface="Tahoma" pitchFamily="34" charset="0"/>
              </a:rPr>
            </a:br>
            <a:r>
              <a:rPr lang="pl-PL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pl-PL" sz="2800" b="1" dirty="0" smtClean="0">
                <a:latin typeface="Tahoma" pitchFamily="34" charset="0"/>
                <a:cs typeface="Tahoma" pitchFamily="34" charset="0"/>
              </a:rPr>
            </a:br>
            <a:r>
              <a:rPr lang="pl-PL" sz="28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pl-PL" sz="2800" b="1" dirty="0" smtClean="0">
                <a:latin typeface="Tahoma" pitchFamily="34" charset="0"/>
                <a:cs typeface="Tahoma" pitchFamily="34" charset="0"/>
              </a:rPr>
            </a:br>
            <a:r>
              <a:rPr lang="pl-PL" sz="2800" b="1" dirty="0" smtClean="0">
                <a:solidFill>
                  <a:srgbClr val="FF3300"/>
                </a:solidFill>
                <a:cs typeface="Tahoma" pitchFamily="34" charset="0"/>
              </a:rPr>
              <a:t>DOSTOSOWANIE  WARUNKÓW I FORMY PRZEPROWADZANIA EGZAMINU MATURALNEGO </a:t>
            </a:r>
            <a:br>
              <a:rPr lang="pl-PL" sz="2800" b="1" dirty="0" smtClean="0">
                <a:solidFill>
                  <a:srgbClr val="FF3300"/>
                </a:solidFill>
                <a:cs typeface="Tahoma" pitchFamily="34" charset="0"/>
              </a:rPr>
            </a:br>
            <a:endParaRPr lang="pl-PL" sz="2800" dirty="0" smtClean="0">
              <a:solidFill>
                <a:srgbClr val="FF3300"/>
              </a:solidFill>
              <a:cs typeface="Tahoma" pitchFamily="34" charset="0"/>
            </a:endParaRPr>
          </a:p>
        </p:txBody>
      </p:sp>
      <p:sp>
        <p:nvSpPr>
          <p:cNvPr id="19459" name="Symbol zastępczy zawartości 7"/>
          <p:cNvSpPr>
            <a:spLocks noGrp="1"/>
          </p:cNvSpPr>
          <p:nvPr>
            <p:ph idx="1"/>
          </p:nvPr>
        </p:nvSpPr>
        <p:spPr>
          <a:xfrm>
            <a:off x="428625" y="1214438"/>
            <a:ext cx="8258175" cy="51419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endParaRPr lang="pl-PL" sz="1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pl-PL" sz="1600" dirty="0" smtClean="0">
                <a:latin typeface="Arial CE"/>
                <a:cs typeface="Tahoma" pitchFamily="34" charset="0"/>
              </a:rPr>
              <a:t>Zdający, który ubiega się o prawo przystąpienia do egzaminu maturalnego w warunkach i formie dostosowanych do indywidualnych potrzeb psychofizycznych i edukacyjnych, jest zobowiązany złożyć z deklaracją składaną dyrektorowi szkoły </a:t>
            </a:r>
            <a:r>
              <a:rPr lang="pl-PL" sz="1600" b="1" dirty="0" smtClean="0">
                <a:latin typeface="Arial CE"/>
                <a:cs typeface="Tahoma" pitchFamily="34" charset="0"/>
              </a:rPr>
              <a:t>wniosek o dostosowanie warunków i  formy egzaminu</a:t>
            </a:r>
            <a:r>
              <a:rPr lang="pl-PL" sz="1600" dirty="0" smtClean="0">
                <a:latin typeface="Arial CE"/>
                <a:cs typeface="Tahoma" pitchFamily="34" charset="0"/>
              </a:rPr>
              <a:t>   wraz   </a:t>
            </a:r>
            <a:r>
              <a:rPr lang="pl-PL" sz="1600" u="sng" dirty="0" smtClean="0">
                <a:latin typeface="Arial CE"/>
                <a:cs typeface="Tahoma" pitchFamily="34" charset="0"/>
              </a:rPr>
              <a:t>z opinią poradni psychologiczno-pedagogicznej </a:t>
            </a:r>
            <a:r>
              <a:rPr lang="pl-PL" sz="1600" dirty="0" smtClean="0">
                <a:latin typeface="Arial CE"/>
                <a:cs typeface="Tahoma" pitchFamily="34" charset="0"/>
              </a:rPr>
              <a:t>lub </a:t>
            </a:r>
            <a:r>
              <a:rPr lang="pl-PL" sz="1600" u="sng" dirty="0" smtClean="0">
                <a:latin typeface="Arial CE"/>
                <a:cs typeface="Tahoma" pitchFamily="34" charset="0"/>
              </a:rPr>
              <a:t>orzeczeniem</a:t>
            </a:r>
            <a:r>
              <a:rPr lang="pl-PL" sz="1600" dirty="0" smtClean="0">
                <a:latin typeface="Arial CE"/>
                <a:cs typeface="Tahoma" pitchFamily="34" charset="0"/>
              </a:rPr>
              <a:t> o potrzebie indywidualnego nauczania lub orzeczeniem o potrzebie kształcenia specjalnego, lub</a:t>
            </a:r>
            <a:r>
              <a:rPr lang="pl-PL" sz="1600" u="sng" dirty="0" smtClean="0">
                <a:latin typeface="Arial CE"/>
                <a:cs typeface="Tahoma" pitchFamily="34" charset="0"/>
              </a:rPr>
              <a:t> zaświadczeniem lekarskim</a:t>
            </a:r>
            <a:r>
              <a:rPr lang="pl-PL" sz="1600" dirty="0" smtClean="0">
                <a:latin typeface="Arial CE"/>
                <a:cs typeface="Tahoma" pitchFamily="34" charset="0"/>
              </a:rPr>
              <a:t>. </a:t>
            </a:r>
          </a:p>
          <a:p>
            <a:pPr>
              <a:buFont typeface="Wingdings 2" pitchFamily="18" charset="2"/>
              <a:buNone/>
              <a:defRPr/>
            </a:pPr>
            <a:endParaRPr lang="pl-PL" sz="16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pl-PL" sz="1600" dirty="0" smtClean="0">
                <a:latin typeface="Arial CE"/>
              </a:rPr>
              <a:t>Dostosowanie warunków i/lub form egzaminu maturalnego (na podstawie    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      ‎odpowiednich dokumentów ) przysługuje osobom:‎    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      a) </a:t>
            </a:r>
            <a:r>
              <a:rPr lang="pl-PL" sz="1600" dirty="0" smtClean="0">
                <a:solidFill>
                  <a:srgbClr val="00B050"/>
                </a:solidFill>
                <a:latin typeface="Arial CE"/>
              </a:rPr>
              <a:t>niesłyszącym,                            </a:t>
            </a:r>
            <a:r>
              <a:rPr lang="pl-PL" sz="1600" dirty="0" smtClean="0">
                <a:latin typeface="Arial CE"/>
              </a:rPr>
              <a:t>b</a:t>
            </a:r>
            <a:r>
              <a:rPr lang="pl-PL" sz="1600" dirty="0" smtClean="0">
                <a:solidFill>
                  <a:srgbClr val="FF0000"/>
                </a:solidFill>
                <a:latin typeface="Arial CE"/>
              </a:rPr>
              <a:t>)     </a:t>
            </a:r>
            <a:r>
              <a:rPr lang="pl-PL" sz="1600" dirty="0" err="1" smtClean="0">
                <a:solidFill>
                  <a:srgbClr val="FF0000"/>
                </a:solidFill>
                <a:latin typeface="Arial CE"/>
              </a:rPr>
              <a:t>słabosłyszącym</a:t>
            </a:r>
            <a:r>
              <a:rPr lang="pl-PL" sz="1600" dirty="0" smtClean="0">
                <a:solidFill>
                  <a:srgbClr val="FF0000"/>
                </a:solidFill>
                <a:latin typeface="Arial CE"/>
              </a:rPr>
              <a:t>        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            c</a:t>
            </a:r>
            <a:r>
              <a:rPr lang="pl-PL" sz="1600" dirty="0" smtClean="0">
                <a:solidFill>
                  <a:srgbClr val="00B0F0"/>
                </a:solidFill>
                <a:latin typeface="Arial CE"/>
              </a:rPr>
              <a:t>)   niewidomym </a:t>
            </a:r>
            <a:r>
              <a:rPr lang="pl-PL" sz="1600" dirty="0" smtClean="0">
                <a:latin typeface="Arial CE"/>
              </a:rPr>
              <a:t>                            d)  </a:t>
            </a:r>
            <a:r>
              <a:rPr lang="pl-PL" sz="1600" dirty="0" err="1" smtClean="0">
                <a:solidFill>
                  <a:srgbClr val="7030A0"/>
                </a:solidFill>
                <a:latin typeface="Arial CE"/>
              </a:rPr>
              <a:t>słabowidzącym</a:t>
            </a:r>
            <a:r>
              <a:rPr lang="pl-PL" sz="1600" dirty="0" smtClean="0">
                <a:latin typeface="Arial CE"/>
              </a:rPr>
              <a:t>                         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      e</a:t>
            </a:r>
            <a:r>
              <a:rPr lang="pl-PL" sz="1600" dirty="0" smtClean="0">
                <a:solidFill>
                  <a:srgbClr val="0070C0"/>
                </a:solidFill>
                <a:latin typeface="Arial CE"/>
              </a:rPr>
              <a:t>)  z niepełnosprawnością ruchową i z czasową niesprawnością rąk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          f) </a:t>
            </a:r>
            <a:r>
              <a:rPr lang="pl-PL" sz="1600" dirty="0" smtClean="0">
                <a:solidFill>
                  <a:schemeClr val="accent6">
                    <a:lumMod val="75000"/>
                  </a:schemeClr>
                </a:solidFill>
                <a:latin typeface="Arial CE"/>
              </a:rPr>
              <a:t>z afazją                                      </a:t>
            </a:r>
            <a:r>
              <a:rPr lang="pl-PL" sz="1600" dirty="0" smtClean="0">
                <a:latin typeface="Arial CE"/>
              </a:rPr>
              <a:t>g</a:t>
            </a:r>
            <a:r>
              <a:rPr lang="pl-PL" sz="1600" dirty="0" smtClean="0">
                <a:solidFill>
                  <a:srgbClr val="00B050"/>
                </a:solidFill>
                <a:latin typeface="Arial CE"/>
              </a:rPr>
              <a:t>)  z autyzmem, w tym z zespołem </a:t>
            </a:r>
            <a:r>
              <a:rPr lang="pl-PL" sz="1600" dirty="0" err="1" smtClean="0">
                <a:solidFill>
                  <a:srgbClr val="00B050"/>
                </a:solidFill>
                <a:latin typeface="Arial CE"/>
              </a:rPr>
              <a:t>Aspergera</a:t>
            </a:r>
            <a:endParaRPr lang="pl-PL" sz="1600" dirty="0" smtClean="0">
              <a:solidFill>
                <a:srgbClr val="00B050"/>
              </a:solidFill>
              <a:latin typeface="Arial CE"/>
            </a:endParaRP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       i)z chorobami przewlekłymi            j) </a:t>
            </a:r>
            <a:r>
              <a:rPr lang="pl-PL" sz="1600" dirty="0" smtClean="0">
                <a:solidFill>
                  <a:srgbClr val="002060"/>
                </a:solidFill>
                <a:latin typeface="Arial CE"/>
              </a:rPr>
              <a:t>chorym lub niesprawnym czasowo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        k) </a:t>
            </a:r>
            <a:r>
              <a:rPr lang="pl-PL" sz="1600" dirty="0" smtClean="0">
                <a:solidFill>
                  <a:schemeClr val="accent6">
                    <a:lumMod val="50000"/>
                  </a:schemeClr>
                </a:solidFill>
                <a:latin typeface="Arial CE"/>
              </a:rPr>
              <a:t>ze specyficznymi trudnościami w uczeniu się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       l) z niedostosowaniem społecznym lub zagrożeni niedostosowaniem społecznym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l-PL" sz="1200" dirty="0" smtClean="0">
              <a:latin typeface="Arial CE"/>
              <a:cs typeface="Tahoma" pitchFamily="34" charset="0"/>
            </a:endParaRPr>
          </a:p>
          <a:p>
            <a:pPr eaLnBrk="1" hangingPunct="1">
              <a:defRPr/>
            </a:pPr>
            <a:endParaRPr lang="pl-PL" sz="2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pl-PL" sz="16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024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1024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1444A-5E37-4E5B-8D49-BC5280E836E1}" type="slidenum">
              <a:rPr lang="pl-PL"/>
              <a:pPr>
                <a:defRPr/>
              </a:pPr>
              <a:t>12</a:t>
            </a:fld>
            <a:endParaRPr lang="pl-PL">
              <a:latin typeface="Arial CE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 eaLnBrk="1" hangingPunct="1"/>
            <a:r>
              <a:rPr lang="pl-PL" smtClean="0"/>
              <a:t/>
            </a:r>
            <a:br>
              <a:rPr lang="pl-PL" smtClean="0"/>
            </a:br>
            <a:r>
              <a:rPr lang="pl-PL" sz="3600" b="1" smtClean="0">
                <a:solidFill>
                  <a:srgbClr val="FF3300"/>
                </a:solidFill>
              </a:rPr>
              <a:t>SERWIS DLA MATURZYSTÓW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628775"/>
          <a:ext cx="8229600" cy="466992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8229600"/>
              </a:tblGrid>
              <a:tr h="776512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+mj-lt"/>
                        </a:rPr>
                        <a:t>Każdy maturzysta</a:t>
                      </a:r>
                      <a:r>
                        <a:rPr lang="pl-PL" sz="2000" b="1" baseline="0" dirty="0" smtClean="0">
                          <a:latin typeface="+mj-lt"/>
                        </a:rPr>
                        <a:t> </a:t>
                      </a:r>
                      <a:r>
                        <a:rPr lang="pl-PL" sz="2000" b="1" dirty="0" smtClean="0">
                          <a:latin typeface="+mj-lt"/>
                        </a:rPr>
                        <a:t> otrzymuje od dyrektora szkoły login i hasło.</a:t>
                      </a:r>
                      <a:endParaRPr lang="pl-PL" sz="2000" b="1" dirty="0">
                        <a:latin typeface="+mj-lt"/>
                      </a:endParaRPr>
                    </a:p>
                  </a:txBody>
                  <a:tcPr/>
                </a:tc>
              </a:tr>
              <a:tr h="799338">
                <a:tc>
                  <a:txBody>
                    <a:bodyPr/>
                    <a:lstStyle/>
                    <a:p>
                      <a:endParaRPr lang="pl-PL" sz="2000" b="1" dirty="0" smtClean="0">
                        <a:latin typeface="+mj-lt"/>
                      </a:endParaRPr>
                    </a:p>
                    <a:p>
                      <a:r>
                        <a:rPr lang="pl-PL" sz="2000" b="1" dirty="0" smtClean="0">
                          <a:latin typeface="+mj-lt"/>
                        </a:rPr>
                        <a:t>Logowanie do serwisu odbywa się przez stronę internetową OKE Jaworzno.</a:t>
                      </a:r>
                    </a:p>
                    <a:p>
                      <a:endParaRPr lang="pl-PL" sz="2000" b="1" dirty="0">
                        <a:latin typeface="+mj-lt"/>
                      </a:endParaRPr>
                    </a:p>
                  </a:txBody>
                  <a:tcPr/>
                </a:tc>
              </a:tr>
              <a:tr h="512383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+mj-lt"/>
                        </a:rPr>
                        <a:t>W serwisie można sprawdzić:</a:t>
                      </a:r>
                      <a:endParaRPr lang="pl-PL" sz="2000" b="1" dirty="0">
                        <a:latin typeface="+mj-lt"/>
                      </a:endParaRPr>
                    </a:p>
                  </a:txBody>
                  <a:tcPr/>
                </a:tc>
              </a:tr>
              <a:tr h="799338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000" b="1" dirty="0" smtClean="0">
                          <a:latin typeface="+mj-lt"/>
                        </a:rPr>
                        <a:t> w lutym – dane osobowe oraz przedmioty /części/poziomy zdawania zgłoszone do OKE przez dyrektora</a:t>
                      </a:r>
                      <a:r>
                        <a:rPr lang="pl-PL" sz="2000" b="1" baseline="0" dirty="0" smtClean="0">
                          <a:latin typeface="+mj-lt"/>
                        </a:rPr>
                        <a:t> szkoły,</a:t>
                      </a:r>
                      <a:endParaRPr lang="pl-PL" sz="2000" b="1" dirty="0">
                        <a:latin typeface="+mj-lt"/>
                      </a:endParaRPr>
                    </a:p>
                  </a:txBody>
                  <a:tcPr/>
                </a:tc>
              </a:tr>
              <a:tr h="799338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3"/>
                        </a:buBlip>
                      </a:pPr>
                      <a:r>
                        <a:rPr lang="pl-PL" sz="2000" b="1" dirty="0" smtClean="0">
                          <a:latin typeface="+mj-lt"/>
                        </a:rPr>
                        <a:t>  w lipcu- wyniki egzaminu w sesji głównej,</a:t>
                      </a:r>
                    </a:p>
                    <a:p>
                      <a:pPr>
                        <a:buFontTx/>
                        <a:buNone/>
                      </a:pPr>
                      <a:endParaRPr lang="pl-PL" sz="2000" b="1" dirty="0">
                        <a:latin typeface="+mj-lt"/>
                      </a:endParaRPr>
                    </a:p>
                  </a:txBody>
                  <a:tcPr/>
                </a:tc>
              </a:tr>
              <a:tr h="776512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4"/>
                        </a:buBlip>
                      </a:pPr>
                      <a:r>
                        <a:rPr lang="pl-PL" sz="2000" b="1" dirty="0" smtClean="0">
                          <a:latin typeface="+mj-lt"/>
                        </a:rPr>
                        <a:t> we wrześniu – wyniki egzaminu zdawanego w sesji</a:t>
                      </a:r>
                      <a:r>
                        <a:rPr lang="pl-PL" sz="2000" b="1" baseline="0" dirty="0" smtClean="0">
                          <a:latin typeface="+mj-lt"/>
                        </a:rPr>
                        <a:t> poprawkowej.</a:t>
                      </a:r>
                      <a:endParaRPr lang="pl-PL" sz="20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E659D-72B6-495D-9ACD-D839889F1E5E}" type="slidenum">
              <a:rPr lang="pl-PL" smtClean="0"/>
              <a:pPr>
                <a:defRPr/>
              </a:pPr>
              <a:t>13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solidFill>
                  <a:srgbClr val="FF3300"/>
                </a:solidFill>
              </a:rPr>
              <a:t>TERMIN DODATKOWY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l-PL" dirty="0" smtClean="0"/>
          </a:p>
          <a:p>
            <a:pPr algn="just" eaLnBrk="1" hangingPunct="1">
              <a:lnSpc>
                <a:spcPct val="150000"/>
              </a:lnSpc>
              <a:buFont typeface="Wingdings 2" pitchFamily="18" charset="2"/>
              <a:buNone/>
              <a:defRPr/>
            </a:pPr>
            <a:r>
              <a:rPr lang="pl-PL" b="1" dirty="0" smtClean="0">
                <a:latin typeface="+mj-lt"/>
              </a:rPr>
              <a:t>Zdający ma prawo </a:t>
            </a:r>
            <a:r>
              <a:rPr lang="pl-PL" b="1" dirty="0" smtClean="0">
                <a:solidFill>
                  <a:srgbClr val="FF3300"/>
                </a:solidFill>
                <a:latin typeface="+mj-lt"/>
              </a:rPr>
              <a:t>w szczególnych przypadkach losowych lub zdrowotnych </a:t>
            </a:r>
            <a:r>
              <a:rPr lang="pl-PL" b="1" dirty="0" smtClean="0">
                <a:latin typeface="+mj-lt"/>
              </a:rPr>
              <a:t>uniemożliwiających przystąpienie do egzaminu /egzaminów w terminie głównym , zdawać egzamin maturalny w terminie dodatkowym </a:t>
            </a:r>
            <a:r>
              <a:rPr lang="pl-PL" b="1" dirty="0" smtClean="0">
                <a:solidFill>
                  <a:srgbClr val="0070C0"/>
                </a:solidFill>
                <a:latin typeface="+mj-lt"/>
              </a:rPr>
              <a:t>w czerwcu.</a:t>
            </a:r>
            <a:endParaRPr lang="pl-PL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51764-CB94-4977-828C-68E28C2B0F73}" type="slidenum">
              <a:rPr lang="pl-PL" smtClean="0"/>
              <a:pPr>
                <a:defRPr/>
              </a:pPr>
              <a:t>14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28687"/>
          </a:xfrm>
        </p:spPr>
        <p:txBody>
          <a:bodyPr/>
          <a:lstStyle/>
          <a:p>
            <a:pPr algn="ctr" eaLnBrk="1" hangingPunct="1"/>
            <a:r>
              <a:rPr lang="pl-PL" b="1" smtClean="0">
                <a:solidFill>
                  <a:srgbClr val="FF3300"/>
                </a:solidFill>
              </a:rPr>
              <a:t>TERMIN  POPRAWKOWY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C8C543-929E-4043-9E0E-94E0A2EB99DC}" type="slidenum">
              <a:rPr lang="pl-PL" smtClean="0"/>
              <a:pPr>
                <a:defRPr/>
              </a:pPr>
              <a:t>15</a:t>
            </a:fld>
            <a:endParaRPr lang="pl-PL">
              <a:latin typeface="Arial CE" charset="-18"/>
            </a:endParaRPr>
          </a:p>
        </p:txBody>
      </p:sp>
      <p:grpSp>
        <p:nvGrpSpPr>
          <p:cNvPr id="20485" name="Grupa 8"/>
          <p:cNvGrpSpPr>
            <a:grpSpLocks/>
          </p:cNvGrpSpPr>
          <p:nvPr/>
        </p:nvGrpSpPr>
        <p:grpSpPr bwMode="auto">
          <a:xfrm>
            <a:off x="196850" y="1428750"/>
            <a:ext cx="8748713" cy="2928938"/>
            <a:chOff x="0" y="256"/>
            <a:chExt cx="8748713" cy="1760240"/>
          </a:xfrm>
        </p:grpSpPr>
        <p:sp>
          <p:nvSpPr>
            <p:cNvPr id="10" name="Objaśnienie ze strzałką w górę 9"/>
            <p:cNvSpPr/>
            <p:nvPr/>
          </p:nvSpPr>
          <p:spPr>
            <a:xfrm rot="10800000">
              <a:off x="0" y="256"/>
              <a:ext cx="8748713" cy="1760240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hueOff val="146903"/>
                <a:satOff val="3539"/>
                <a:lumOff val="21781"/>
                <a:alphaOff val="0"/>
              </a:schemeClr>
            </a:fillRef>
            <a:effectRef idx="0">
              <a:schemeClr val="accent3">
                <a:shade val="80000"/>
                <a:hueOff val="146903"/>
                <a:satOff val="3539"/>
                <a:lumOff val="2178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bjaśnienie ze strzałką w górę 4"/>
            <p:cNvSpPr/>
            <p:nvPr/>
          </p:nvSpPr>
          <p:spPr>
            <a:xfrm rot="21600000">
              <a:off x="0" y="256"/>
              <a:ext cx="8748713" cy="11439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0688" tIns="170688" rIns="170688" bIns="170688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2400" b="1" dirty="0">
                <a:solidFill>
                  <a:srgbClr val="FFFF00"/>
                </a:solidFill>
                <a:latin typeface="Calibri" pitchFamily="34" charset="0"/>
              </a:endParaRPr>
            </a:p>
          </p:txBody>
        </p:sp>
      </p:grp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2143125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Do egzaminu maturalnego w terminie poprawkowym może przystąpić absolwent, który </a:t>
            </a:r>
            <a:r>
              <a:rPr lang="pl-PL" sz="1600" b="1" dirty="0" smtClean="0">
                <a:latin typeface="Arial CE"/>
              </a:rPr>
              <a:t>nie zdał egzaminu wyłącznie z jednego przedmiotu obowiązkowego w części ustnej ALBO w części pisemnej, pod warunkiem że: 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a. przystąpił do wszystkich egzaminów z przedmiotów obowiązkowych w części ustnej i w części pisemnej i żaden z tych egzaminów nie został mu unieważniony </a:t>
            </a:r>
            <a:r>
              <a:rPr lang="pl-PL" sz="1600" b="1" dirty="0" smtClean="0">
                <a:latin typeface="Arial CE"/>
              </a:rPr>
              <a:t>ORAZ </a:t>
            </a:r>
          </a:p>
          <a:p>
            <a:pPr>
              <a:buFont typeface="Wingdings 2" pitchFamily="18" charset="2"/>
              <a:buNone/>
              <a:defRPr/>
            </a:pPr>
            <a:r>
              <a:rPr lang="pl-PL" sz="1600" dirty="0" smtClean="0">
                <a:latin typeface="Arial CE"/>
              </a:rPr>
              <a:t>b. przystąpił do egzaminu z co najmniej jednego przedmiotu dodatkowego na poziomie rozszerzonym w części pisemnej i egzamin ten nie został mu unieważniony. </a:t>
            </a:r>
            <a:r>
              <a:rPr lang="pl-PL" sz="1100" dirty="0" smtClean="0"/>
              <a:t>	</a:t>
            </a:r>
          </a:p>
          <a:p>
            <a:pPr>
              <a:buFont typeface="Wingdings 2" pitchFamily="18" charset="2"/>
              <a:buNone/>
              <a:defRPr/>
            </a:pPr>
            <a:endParaRPr lang="pl-PL" sz="2000" dirty="0" smtClean="0"/>
          </a:p>
          <a:p>
            <a:pPr>
              <a:buFont typeface="Wingdings 2" pitchFamily="18" charset="2"/>
              <a:buNone/>
              <a:defRPr/>
            </a:pPr>
            <a:endParaRPr lang="pl-PL" sz="2000" dirty="0" smtClean="0"/>
          </a:p>
          <a:p>
            <a:pPr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sz="2000" b="1" dirty="0" smtClean="0"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sz="2000" b="1" dirty="0" smtClean="0">
              <a:latin typeface="+mj-lt"/>
            </a:endParaRPr>
          </a:p>
          <a:p>
            <a:pPr algn="just" eaLnBrk="1" hangingPunct="1">
              <a:spcBef>
                <a:spcPts val="0"/>
              </a:spcBef>
              <a:buFont typeface="Wingdings 2" pitchFamily="18" charset="2"/>
              <a:buNone/>
              <a:defRPr/>
            </a:pPr>
            <a:endParaRPr lang="pl-PL" dirty="0"/>
          </a:p>
        </p:txBody>
      </p:sp>
      <p:grpSp>
        <p:nvGrpSpPr>
          <p:cNvPr id="20487" name="Grupa 22"/>
          <p:cNvGrpSpPr>
            <a:grpSpLocks/>
          </p:cNvGrpSpPr>
          <p:nvPr/>
        </p:nvGrpSpPr>
        <p:grpSpPr bwMode="auto">
          <a:xfrm>
            <a:off x="196850" y="4214813"/>
            <a:ext cx="8748713" cy="2357437"/>
            <a:chOff x="0" y="1779756"/>
            <a:chExt cx="8748713" cy="1796441"/>
          </a:xfrm>
        </p:grpSpPr>
        <p:sp>
          <p:nvSpPr>
            <p:cNvPr id="24" name="Objaśnienie ze strzałką w górę 23"/>
            <p:cNvSpPr/>
            <p:nvPr/>
          </p:nvSpPr>
          <p:spPr>
            <a:xfrm rot="10800000">
              <a:off x="0" y="1779756"/>
              <a:ext cx="8748713" cy="1796441"/>
            </a:xfrm>
            <a:prstGeom prst="upArrowCallou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hueOff val="73451"/>
                <a:satOff val="1770"/>
                <a:lumOff val="10891"/>
                <a:alphaOff val="0"/>
              </a:schemeClr>
            </a:fillRef>
            <a:effectRef idx="0">
              <a:schemeClr val="accent3">
                <a:shade val="80000"/>
                <a:hueOff val="73451"/>
                <a:satOff val="1770"/>
                <a:lumOff val="1089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bjaśnienie ze strzałką w górę 4"/>
            <p:cNvSpPr/>
            <p:nvPr/>
          </p:nvSpPr>
          <p:spPr>
            <a:xfrm>
              <a:off x="0" y="2160819"/>
              <a:ext cx="8748713" cy="29275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92024" tIns="192024" rIns="192024" bIns="192024" spcCol="1270" anchor="ctr"/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pl-PL" sz="2400" b="1" dirty="0">
                <a:solidFill>
                  <a:srgbClr val="FFC000"/>
                </a:solidFill>
                <a:latin typeface="+mj-lt"/>
              </a:endParaRPr>
            </a:p>
            <a:p>
              <a:pPr algn="just" defTabSz="1200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2000" b="1" dirty="0">
                  <a:solidFill>
                    <a:srgbClr val="000066"/>
                  </a:solidFill>
                  <a:latin typeface="+mj-lt"/>
                </a:rPr>
                <a:t>Aby przystąpić do egzaminu poprawkowego </a:t>
              </a:r>
              <a:r>
                <a:rPr lang="pl-PL" sz="2000" b="1" dirty="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należy</a:t>
              </a:r>
              <a:r>
                <a:rPr lang="pl-PL" sz="2000" b="1" dirty="0">
                  <a:solidFill>
                    <a:srgbClr val="000066"/>
                  </a:solidFill>
                  <a:latin typeface="+mj-lt"/>
                </a:rPr>
                <a:t> </a:t>
              </a:r>
              <a:r>
                <a:rPr lang="pl-PL" sz="2000" b="1" dirty="0">
                  <a:solidFill>
                    <a:srgbClr val="FF0000"/>
                  </a:solidFill>
                  <a:latin typeface="+mj-lt"/>
                </a:rPr>
                <a:t>w terminie 7 dni od daty ogłoszenia wyników egzaminu (do 10 lipca 2020 r.) </a:t>
              </a:r>
              <a:r>
                <a:rPr lang="pl-PL" sz="2000" b="1" dirty="0">
                  <a:solidFill>
                    <a:srgbClr val="000066"/>
                  </a:solidFill>
                  <a:latin typeface="+mj-lt"/>
                </a:rPr>
                <a:t> złożyć dyrektorowi szkoły pisemne oświadczenie o zamiarze przystąpienia do egzaminu w terminie poprawkowym</a:t>
              </a:r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95363"/>
          </a:xfrm>
        </p:spPr>
        <p:txBody>
          <a:bodyPr/>
          <a:lstStyle/>
          <a:p>
            <a:pPr algn="ctr" eaLnBrk="1" hangingPunct="1"/>
            <a:r>
              <a:rPr lang="pl-PL" sz="4000" b="1" smtClean="0">
                <a:solidFill>
                  <a:srgbClr val="FF0000"/>
                </a:solidFill>
              </a:rPr>
              <a:t>ZDANIE EGZAMINU MATURALNEGO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79512" y="1935163"/>
          <a:ext cx="8964488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EB186A-0D1B-4005-A05A-61D5C25F7944}" type="slidenum">
              <a:rPr lang="pl-PL" smtClean="0"/>
              <a:pPr>
                <a:defRPr/>
              </a:pPr>
              <a:t>16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algn="ctr" eaLnBrk="1" hangingPunct="1"/>
            <a:r>
              <a:rPr lang="pl-PL" sz="3200" b="1" smtClean="0">
                <a:solidFill>
                  <a:srgbClr val="FF3300"/>
                </a:solidFill>
              </a:rPr>
              <a:t>PONOWNY EGZAMIN MATURALNY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363272" cy="51839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363272"/>
              </a:tblGrid>
              <a:tr h="1550553"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Absolwent, który nie zdał egzaminu z określonego  przedmiotu obowiązkowego w części  ustnej lub pisemnej,</a:t>
                      </a:r>
                      <a:r>
                        <a:rPr lang="pl-PL" baseline="0" dirty="0" smtClean="0"/>
                        <a:t> albo przerwał  egzamin, może ponownie przystąpić do egzaminu lub jego części w kolejnych  sesjach przez okres 5 lat.</a:t>
                      </a:r>
                      <a:endParaRPr lang="pl-PL" dirty="0"/>
                    </a:p>
                  </a:txBody>
                  <a:tcPr/>
                </a:tc>
              </a:tr>
              <a:tr h="1174442"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W kolejnym roku można wybrać jako obowiązkowy inny język obcy nowożytny</a:t>
                      </a:r>
                      <a:r>
                        <a:rPr lang="pl-PL" baseline="0" dirty="0" smtClean="0"/>
                        <a:t> niż ten , który był zdawany poprzednio, z wyjątkiem języka obcego nowożytnego ,który był zdawany jako przedmiot dodatkowy.</a:t>
                      </a:r>
                      <a:endParaRPr lang="pl-PL" dirty="0"/>
                    </a:p>
                  </a:txBody>
                  <a:tcPr/>
                </a:tc>
              </a:tr>
              <a:tr h="1418409"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Po upływie 5 lat od pierwszego egzaminu w celu uzyskania świadectwa</a:t>
                      </a:r>
                      <a:r>
                        <a:rPr lang="pl-PL" baseline="0" dirty="0" smtClean="0"/>
                        <a:t> dojrzałości</a:t>
                      </a:r>
                    </a:p>
                    <a:p>
                      <a:pPr algn="just"/>
                      <a:r>
                        <a:rPr lang="pl-PL" baseline="0" dirty="0" smtClean="0"/>
                        <a:t>należy  przystąpić do egzaminu maturalnego w pełnym zakresie, czyli </a:t>
                      </a:r>
                      <a:r>
                        <a:rPr kumimoji="0"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trzeba przystąpić do wszystkich obowiązkowych egzaminów maturalnych ponownie, zgodnie z przepisami, jakie obowiązują w danym roku szkolnym, w którym przystępujesz do </a:t>
                      </a:r>
                      <a:endParaRPr lang="pl-PL" dirty="0"/>
                    </a:p>
                  </a:txBody>
                  <a:tcPr/>
                </a:tc>
              </a:tr>
              <a:tr h="995917"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Można ponownie przystąpić do egzaminu w celu podwyższenia wyniku z danego przedmiotu(przedmiotów) lub zdobycia wyników z innych przedmiotów dodatkowych.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AE0EF-8D35-4D27-BF5B-B5ABDB0F549E}" type="slidenum">
              <a:rPr lang="pl-PL" smtClean="0"/>
              <a:pPr>
                <a:defRPr/>
              </a:pPr>
              <a:t>17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95338"/>
          </a:xfrm>
        </p:spPr>
        <p:txBody>
          <a:bodyPr/>
          <a:lstStyle/>
          <a:p>
            <a:pPr algn="ctr"/>
            <a:r>
              <a:rPr lang="pl-PL" smtClean="0">
                <a:solidFill>
                  <a:srgbClr val="FF0000"/>
                </a:solidFill>
              </a:rPr>
              <a:t>Opłata za egzamin maturalny</a:t>
            </a:r>
          </a:p>
        </p:txBody>
      </p:sp>
      <p:sp>
        <p:nvSpPr>
          <p:cNvPr id="2355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/>
          <a:lstStyle/>
          <a:p>
            <a:r>
              <a:rPr lang="pl-PL" sz="1800" smtClean="0">
                <a:latin typeface="Arial CE"/>
              </a:rPr>
              <a:t>Egzamin maturalny z każdego przedmiotu obowiązkowego i przedmiotu dodatkowego na danym poziomie, zarówno w części ustnej, jak i w części pisemnej, jest odpłatny dla: </a:t>
            </a:r>
          </a:p>
          <a:p>
            <a:pPr>
              <a:buFont typeface="Wingdings 2" pitchFamily="18" charset="2"/>
              <a:buNone/>
            </a:pPr>
            <a:r>
              <a:rPr lang="pl-PL" sz="1800" smtClean="0">
                <a:latin typeface="Arial CE"/>
              </a:rPr>
              <a:t>      a. absolwentów, którzy po raz trzeci i kolejny przystępują do egzaminu maturalnego z tego samego przedmiotu obowiązkowego lub z tego samego przedmiotu dodatkowego oraz dla </a:t>
            </a:r>
          </a:p>
          <a:p>
            <a:pPr>
              <a:buFont typeface="Wingdings 2" pitchFamily="18" charset="2"/>
              <a:buNone/>
            </a:pPr>
            <a:r>
              <a:rPr lang="pl-PL" sz="1800" smtClean="0">
                <a:latin typeface="Arial CE"/>
              </a:rPr>
              <a:t>      b. absolwentów, </a:t>
            </a:r>
            <a:r>
              <a:rPr lang="pl-PL" sz="1800" b="1" smtClean="0">
                <a:latin typeface="Arial CE"/>
              </a:rPr>
              <a:t>którzy przystępują do egzaminu maturalnego z tego samego przedmiotu dodatkowego, który w poprzednim roku lub w poprzednich latach zgłaszali w deklaracji, ale nie przystąpili do egzaminu maturalnego z tego przedmiotu. </a:t>
            </a:r>
          </a:p>
          <a:p>
            <a:r>
              <a:rPr lang="pl-PL" sz="1800" smtClean="0">
                <a:latin typeface="Arial CE"/>
              </a:rPr>
              <a:t>Opłata za egzamin maturalny z każdego przedmiotu obowiązkowego i przedmiotu dodatkowego, zarówno w części ustnej, jak i w części pisemnej, na danym poziomie, wynosi 50 zł brutto. Opłata ta stanowi dochód budżetu państwa</a:t>
            </a:r>
          </a:p>
          <a:p>
            <a:r>
              <a:rPr lang="pl-PL" sz="18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Niewniesienie  opłaty w terminie 1 stycznia 2020 r . –7 marca  2020 r. skutkuje  brakiem możliwości przystąpienia do tego egzaminu.</a:t>
            </a:r>
          </a:p>
          <a:p>
            <a:r>
              <a:rPr lang="pl-PL" sz="1800" smtClean="0">
                <a:latin typeface="Arial CE"/>
              </a:rPr>
              <a:t> </a:t>
            </a:r>
            <a:endParaRPr lang="pl-PL" sz="1800" smtClean="0"/>
          </a:p>
          <a:p>
            <a:pPr>
              <a:buFont typeface="Wingdings 2" pitchFamily="18" charset="2"/>
              <a:buNone/>
            </a:pPr>
            <a:endParaRPr lang="pl-PL" sz="1400" smtClean="0"/>
          </a:p>
          <a:p>
            <a:pPr>
              <a:buFont typeface="Wingdings 2" pitchFamily="18" charset="2"/>
              <a:buNone/>
            </a:pPr>
            <a:r>
              <a:rPr lang="pl-PL" sz="1400" smtClean="0"/>
              <a:t>	</a:t>
            </a:r>
          </a:p>
          <a:p>
            <a:endParaRPr lang="pl-PL" sz="140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357563" y="6356350"/>
            <a:ext cx="3429000" cy="365125"/>
          </a:xfrm>
        </p:spPr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DDCD8-157B-4704-A8CF-B0F24623A837}" type="slidenum">
              <a:rPr lang="pl-PL" smtClean="0"/>
              <a:pPr>
                <a:defRPr/>
              </a:pPr>
              <a:t>18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>
          <a:xfrm>
            <a:off x="1116013" y="214313"/>
            <a:ext cx="7570787" cy="1414462"/>
          </a:xfrm>
        </p:spPr>
        <p:txBody>
          <a:bodyPr/>
          <a:lstStyle/>
          <a:p>
            <a:pPr eaLnBrk="1" hangingPunct="1"/>
            <a:r>
              <a:rPr lang="pl-PL" sz="3200" b="1" smtClean="0">
                <a:solidFill>
                  <a:schemeClr val="tx1"/>
                </a:solidFill>
                <a:latin typeface="Tahoma" pitchFamily="34" charset="0"/>
              </a:rPr>
              <a:t>Harmonogram pisemnych  egzaminów  maturalnych  w 2020 r.              </a:t>
            </a:r>
            <a:endParaRPr lang="pl-PL" sz="3200" smtClean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tabeli 3"/>
          <p:cNvGraphicFramePr>
            <a:graphicFrameLocks noGrp="1"/>
          </p:cNvGraphicFramePr>
          <p:nvPr>
            <p:ph type="tbl" idx="1"/>
          </p:nvPr>
        </p:nvGraphicFramePr>
        <p:xfrm>
          <a:off x="457200" y="1928813"/>
          <a:ext cx="8229600" cy="4234817"/>
        </p:xfrm>
        <a:graphic>
          <a:graphicData uri="http://schemas.openxmlformats.org/drawingml/2006/table">
            <a:tbl>
              <a:tblPr/>
              <a:tblGrid>
                <a:gridCol w="2458616"/>
                <a:gridCol w="3312368"/>
                <a:gridCol w="2458616"/>
              </a:tblGrid>
              <a:tr h="711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Maj 2020r.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Godz. 9</a:t>
                      </a:r>
                      <a:r>
                        <a:rPr kumimoji="0" lang="pl-PL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00</a:t>
                      </a:r>
                      <a:endParaRPr kumimoji="0" lang="pl-PL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Godz. 14</a:t>
                      </a:r>
                      <a:r>
                        <a:rPr kumimoji="0" lang="pl-PL" sz="3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00</a:t>
                      </a:r>
                      <a:endParaRPr kumimoji="0" lang="pl-PL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455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4 maja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(poniedziałek)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język polski – poziom podstawowy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język polski – poziom rozszerzony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3F15"/>
                          </a:solidFill>
                          <a:effectLst/>
                          <a:latin typeface="+mj-lt"/>
                        </a:rPr>
                        <a:t>5 maja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B3F15"/>
                          </a:solidFill>
                          <a:effectLst/>
                          <a:latin typeface="+mj-lt"/>
                        </a:rPr>
                        <a:t>(wtorek)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B3F15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charset="0"/>
                        </a:rPr>
                        <a:t>matematyka – poziom podstawowy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88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maja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 środa)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charset="0"/>
                        </a:rPr>
                        <a:t>język angielski – poziom podstawowy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charset="0"/>
                        </a:rPr>
                        <a:t>język angielski – poziom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j-lt"/>
                          <a:cs typeface="Times New Roman" charset="0"/>
                        </a:rPr>
                        <a:t>rozszerzony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C6A163-7376-4A03-B3A3-B8CE81E3D320}" type="slidenum">
              <a:rPr lang="pl-PL" smtClean="0"/>
              <a:pPr>
                <a:defRPr/>
              </a:pPr>
              <a:t>19</a:t>
            </a:fld>
            <a:endParaRPr lang="pl-PL">
              <a:latin typeface="Arial CE" charset="-18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Egzamin maturalny w 2020 roku.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365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FF0000"/>
                </a:solidFill>
              </a:rPr>
              <a:t>ZASADY OGÓLNE</a:t>
            </a:r>
            <a:endParaRPr lang="pl-PL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1341438"/>
            <a:ext cx="8435975" cy="498316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Zdających obowiązują: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pl-PL" dirty="0" smtClean="0"/>
              <a:t>podstawa programowa kształcenia ogólnego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(nowa formuła)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pl-PL" dirty="0" smtClean="0"/>
              <a:t>wymagania także z niższych etapów edukacji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  Po egzaminie pisemnym prace zdających są sprawdzane przez zewnętrznych egzaminatorów , zgodnie z jednakowymi kryteriami i zasadami oceniania.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Część ustną oceniają  nauczyciele, którzy nie uczyli zdającego w ostatniej klasie.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A3079-5F0B-4CE5-A635-AA39DBCF53CE}" type="slidenum">
              <a:rPr lang="pl-PL"/>
              <a:pPr>
                <a:defRPr/>
              </a:pPr>
              <a:t>2</a:t>
            </a:fld>
            <a:endParaRPr lang="pl-PL">
              <a:latin typeface="Arial CE" charset="-18"/>
            </a:endParaRPr>
          </a:p>
        </p:txBody>
      </p:sp>
      <p:sp>
        <p:nvSpPr>
          <p:cNvPr id="6" name="Schemat blokowy: dane 5"/>
          <p:cNvSpPr/>
          <p:nvPr/>
        </p:nvSpPr>
        <p:spPr>
          <a:xfrm>
            <a:off x="457200" y="3357563"/>
            <a:ext cx="730250" cy="714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7" name="Schemat blokowy: dane 6"/>
          <p:cNvSpPr/>
          <p:nvPr/>
        </p:nvSpPr>
        <p:spPr>
          <a:xfrm>
            <a:off x="1339850" y="3357563"/>
            <a:ext cx="730250" cy="714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8" name="Schemat blokowy: dane 7"/>
          <p:cNvSpPr/>
          <p:nvPr/>
        </p:nvSpPr>
        <p:spPr>
          <a:xfrm>
            <a:off x="2301875" y="3357563"/>
            <a:ext cx="730250" cy="714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9" name="Schemat blokowy: dane 8"/>
          <p:cNvSpPr/>
          <p:nvPr/>
        </p:nvSpPr>
        <p:spPr>
          <a:xfrm>
            <a:off x="3032125" y="3357563"/>
            <a:ext cx="730250" cy="714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0" name="Schemat blokowy: dane 9"/>
          <p:cNvSpPr/>
          <p:nvPr/>
        </p:nvSpPr>
        <p:spPr>
          <a:xfrm>
            <a:off x="3762375" y="3357563"/>
            <a:ext cx="730250" cy="714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1" name="Schemat blokowy: dane 10"/>
          <p:cNvSpPr/>
          <p:nvPr/>
        </p:nvSpPr>
        <p:spPr>
          <a:xfrm>
            <a:off x="4492625" y="3357563"/>
            <a:ext cx="730250" cy="714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2" name="Schemat blokowy: dane 11"/>
          <p:cNvSpPr/>
          <p:nvPr/>
        </p:nvSpPr>
        <p:spPr>
          <a:xfrm>
            <a:off x="5289550" y="3357563"/>
            <a:ext cx="730250" cy="714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3" name="Schemat blokowy: dane 12"/>
          <p:cNvSpPr/>
          <p:nvPr/>
        </p:nvSpPr>
        <p:spPr>
          <a:xfrm>
            <a:off x="6019800" y="3357563"/>
            <a:ext cx="730250" cy="714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4" name="Schemat blokowy: dane 13"/>
          <p:cNvSpPr/>
          <p:nvPr/>
        </p:nvSpPr>
        <p:spPr>
          <a:xfrm>
            <a:off x="6750050" y="3357563"/>
            <a:ext cx="730250" cy="71437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5" name="Schemat blokowy: dane 14"/>
          <p:cNvSpPr/>
          <p:nvPr/>
        </p:nvSpPr>
        <p:spPr>
          <a:xfrm>
            <a:off x="609600" y="5013325"/>
            <a:ext cx="730250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6" name="Schemat blokowy: dane 15"/>
          <p:cNvSpPr/>
          <p:nvPr/>
        </p:nvSpPr>
        <p:spPr>
          <a:xfrm>
            <a:off x="6453188" y="5013325"/>
            <a:ext cx="730250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7" name="Schemat blokowy: dane 16"/>
          <p:cNvSpPr/>
          <p:nvPr/>
        </p:nvSpPr>
        <p:spPr>
          <a:xfrm>
            <a:off x="2070100" y="5013325"/>
            <a:ext cx="730250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8" name="Schemat blokowy: dane 17"/>
          <p:cNvSpPr/>
          <p:nvPr/>
        </p:nvSpPr>
        <p:spPr>
          <a:xfrm>
            <a:off x="2800350" y="5013325"/>
            <a:ext cx="730250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19" name="Schemat blokowy: dane 18"/>
          <p:cNvSpPr/>
          <p:nvPr/>
        </p:nvSpPr>
        <p:spPr>
          <a:xfrm>
            <a:off x="3530600" y="5013325"/>
            <a:ext cx="731838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" name="Schemat blokowy: dane 19"/>
          <p:cNvSpPr/>
          <p:nvPr/>
        </p:nvSpPr>
        <p:spPr>
          <a:xfrm>
            <a:off x="4262438" y="5013325"/>
            <a:ext cx="730250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1" name="Schemat blokowy: dane 20"/>
          <p:cNvSpPr/>
          <p:nvPr/>
        </p:nvSpPr>
        <p:spPr>
          <a:xfrm>
            <a:off x="4992688" y="5013325"/>
            <a:ext cx="730250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2" name="Schemat blokowy: dane 21"/>
          <p:cNvSpPr/>
          <p:nvPr/>
        </p:nvSpPr>
        <p:spPr>
          <a:xfrm>
            <a:off x="5722938" y="5013325"/>
            <a:ext cx="730250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3" name="Schemat blokowy: dane 22"/>
          <p:cNvSpPr/>
          <p:nvPr/>
        </p:nvSpPr>
        <p:spPr>
          <a:xfrm>
            <a:off x="1339850" y="5013325"/>
            <a:ext cx="730250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4" name="Schemat blokowy: dane 23"/>
          <p:cNvSpPr/>
          <p:nvPr/>
        </p:nvSpPr>
        <p:spPr>
          <a:xfrm>
            <a:off x="7480300" y="3392488"/>
            <a:ext cx="730250" cy="73025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5" name="Schemat blokowy: dane 24"/>
          <p:cNvSpPr/>
          <p:nvPr/>
        </p:nvSpPr>
        <p:spPr>
          <a:xfrm>
            <a:off x="7183438" y="5013325"/>
            <a:ext cx="730250" cy="7143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18487" cy="952500"/>
          </a:xfrm>
        </p:spPr>
        <p:txBody>
          <a:bodyPr/>
          <a:lstStyle/>
          <a:p>
            <a:pPr algn="ctr" eaLnBrk="1" hangingPunct="1"/>
            <a:r>
              <a:rPr lang="pl-PL" sz="3200" b="1" smtClean="0"/>
              <a:t/>
            </a:r>
            <a:br>
              <a:rPr lang="pl-PL" sz="3200" b="1" smtClean="0"/>
            </a:br>
            <a:r>
              <a:rPr lang="pl-PL" sz="3200" b="1" smtClean="0"/>
              <a:t/>
            </a:r>
            <a:br>
              <a:rPr lang="pl-PL" sz="3200" b="1" smtClean="0"/>
            </a:br>
            <a:r>
              <a:rPr lang="pl-PL" sz="3200" b="1" smtClean="0"/>
              <a:t/>
            </a:r>
            <a:br>
              <a:rPr lang="pl-PL" sz="3200" b="1" smtClean="0"/>
            </a:br>
            <a:r>
              <a:rPr lang="pl-PL" sz="3200" b="1" smtClean="0">
                <a:solidFill>
                  <a:schemeClr val="tx1"/>
                </a:solidFill>
              </a:rPr>
              <a:t>Harmonogram pisemnych  egzaminów  maturalnych                 w 2020 r . c.d.</a:t>
            </a:r>
          </a:p>
        </p:txBody>
      </p:sp>
      <p:graphicFrame>
        <p:nvGraphicFramePr>
          <p:cNvPr id="4" name="Symbol zastępczy tabeli 3"/>
          <p:cNvGraphicFramePr>
            <a:graphicFrameLocks noGrp="1"/>
          </p:cNvGraphicFramePr>
          <p:nvPr>
            <p:ph type="tbl" idx="1"/>
          </p:nvPr>
        </p:nvGraphicFramePr>
        <p:xfrm>
          <a:off x="142875" y="1517650"/>
          <a:ext cx="8786871" cy="2994200"/>
        </p:xfrm>
        <a:graphic>
          <a:graphicData uri="http://schemas.openxmlformats.org/drawingml/2006/table">
            <a:tbl>
              <a:tblPr/>
              <a:tblGrid>
                <a:gridCol w="2928957"/>
                <a:gridCol w="2928957"/>
                <a:gridCol w="2928957"/>
              </a:tblGrid>
              <a:tr h="381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Maj 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Godz. 9</a:t>
                      </a:r>
                      <a:r>
                        <a:rPr kumimoji="0" lang="pl-PL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Godz. 14</a:t>
                      </a:r>
                      <a:r>
                        <a:rPr kumimoji="0" lang="pl-PL" sz="24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00</a:t>
                      </a:r>
                      <a:endParaRPr kumimoji="0" lang="pl-PL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7 maja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ahoma" pitchFamily="34" charset="0"/>
                        </a:rPr>
                        <a:t>(czwartek)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matematyka – poziom rozszerzony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5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F4587"/>
                          </a:solidFill>
                          <a:effectLst/>
                          <a:latin typeface="Tahoma" pitchFamily="34" charset="0"/>
                        </a:rPr>
                        <a:t>8 maja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F4587"/>
                          </a:solidFill>
                          <a:effectLst/>
                          <a:latin typeface="Tahoma" pitchFamily="34" charset="0"/>
                        </a:rPr>
                        <a:t>(piątek)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biologia-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poziom  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rozszerzony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9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11 maja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(poniedziałek)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chemia–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poziom rozszerzony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12C5C-773A-4209-83EF-32C3C48CEF34}" type="slidenum">
              <a:rPr lang="pl-PL" smtClean="0"/>
              <a:pPr>
                <a:defRPr/>
              </a:pPr>
              <a:t>20</a:t>
            </a:fld>
            <a:endParaRPr lang="pl-PL">
              <a:latin typeface="Arial CE" charset="-18"/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Egzamin maturalny w 2020 roku.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Część ustna egzaminu maturalnego</a:t>
            </a:r>
            <a:endParaRPr lang="pl-PL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2895600" cy="3090863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3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Od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3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7  - 22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3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maja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32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2020 r. 	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</p:txBody>
      </p:sp>
      <p:sp>
        <p:nvSpPr>
          <p:cNvPr id="26628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0" y="1981200"/>
            <a:ext cx="4114800" cy="4114800"/>
          </a:xfrm>
        </p:spPr>
        <p:txBody>
          <a:bodyPr/>
          <a:lstStyle/>
          <a:p>
            <a:pPr eaLnBrk="1" hangingPunct="1"/>
            <a:r>
              <a:rPr lang="pl-PL" sz="24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Część ustna egzaminu maturalnego przeprowadzana jest w szkołach według harmonogramów ustalonych przez przewodniczących szkolnych zespołów egzaminacyjnych.</a:t>
            </a:r>
            <a:r>
              <a:rPr lang="pl-PL" sz="2400" b="1" smtClean="0">
                <a:latin typeface="Tahoma" pitchFamily="34" charset="0"/>
                <a:cs typeface="Tahoma" pitchFamily="34" charset="0"/>
              </a:rPr>
              <a:t> 	</a:t>
            </a:r>
          </a:p>
          <a:p>
            <a:pPr eaLnBrk="1" hangingPunct="1"/>
            <a:endParaRPr lang="pl-PL" smtClean="0"/>
          </a:p>
        </p:txBody>
      </p:sp>
      <p:sp>
        <p:nvSpPr>
          <p:cNvPr id="1741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174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EBDDB9-B779-4591-A2BA-1D0B6E7A8880}" type="slidenum">
              <a:rPr lang="pl-PL"/>
              <a:pPr>
                <a:defRPr/>
              </a:pPr>
              <a:t>21</a:t>
            </a:fld>
            <a:endParaRPr lang="pl-PL">
              <a:latin typeface="Arial CE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1196975"/>
            <a:ext cx="4978400" cy="4114800"/>
          </a:xfrm>
        </p:spPr>
        <p:txBody>
          <a:bodyPr anchor="ctr"/>
          <a:lstStyle/>
          <a:p>
            <a:pPr eaLnBrk="1" hangingPunct="1">
              <a:defRPr/>
            </a:pPr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Matura odbywa się</a:t>
            </a:r>
            <a:br>
              <a:rPr lang="pl-PL" sz="3200" b="1" dirty="0" smtClean="0">
                <a:solidFill>
                  <a:srgbClr val="0070C0"/>
                </a:solidFill>
                <a:latin typeface="+mj-lt"/>
              </a:rPr>
            </a:br>
            <a:r>
              <a:rPr lang="pl-PL" sz="3200" b="1" dirty="0" smtClean="0">
                <a:solidFill>
                  <a:srgbClr val="0070C0"/>
                </a:solidFill>
                <a:latin typeface="+mj-lt"/>
              </a:rPr>
              <a:t>w szkole, którą ukończył zdający.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l-PL" sz="3200" dirty="0" smtClean="0">
              <a:solidFill>
                <a:srgbClr val="85FFE8"/>
              </a:solidFill>
            </a:endParaRPr>
          </a:p>
          <a:p>
            <a:pPr eaLnBrk="1" hangingPunct="1">
              <a:buFont typeface="Wingdings" pitchFamily="2" charset="2"/>
              <a:buChar char="«"/>
              <a:defRPr/>
            </a:pPr>
            <a:r>
              <a:rPr lang="pl-PL" sz="2400" dirty="0" smtClean="0"/>
              <a:t>Tylko w sytuacjach szczególnych egzamin przeprowadzany może być w innym miejscu, wskazanym przez OKE.</a:t>
            </a:r>
            <a:endParaRPr lang="pl-PL" sz="2400" dirty="0" smtClean="0">
              <a:latin typeface="Arial CE"/>
            </a:endParaRPr>
          </a:p>
        </p:txBody>
      </p:sp>
      <p:sp>
        <p:nvSpPr>
          <p:cNvPr id="1843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1843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E0037D-A7BD-4F17-B2CF-9700CFE31EDC}" type="slidenum">
              <a:rPr lang="pl-PL" smtClean="0"/>
              <a:pPr>
                <a:defRPr/>
              </a:pPr>
              <a:t>22</a:t>
            </a:fld>
            <a:endParaRPr lang="pl-PL" smtClean="0">
              <a:latin typeface="Arial CE"/>
            </a:endParaRPr>
          </a:p>
        </p:txBody>
      </p:sp>
      <p:grpSp>
        <p:nvGrpSpPr>
          <p:cNvPr id="27653" name="Group 1052"/>
          <p:cNvGrpSpPr>
            <a:grpSpLocks/>
          </p:cNvGrpSpPr>
          <p:nvPr/>
        </p:nvGrpSpPr>
        <p:grpSpPr bwMode="auto">
          <a:xfrm>
            <a:off x="827088" y="2636838"/>
            <a:ext cx="2592387" cy="2674937"/>
            <a:chOff x="521" y="1661"/>
            <a:chExt cx="1633" cy="1685"/>
          </a:xfrm>
        </p:grpSpPr>
        <p:sp>
          <p:nvSpPr>
            <p:cNvPr id="27654" name="Freeform 1028"/>
            <p:cNvSpPr>
              <a:spLocks/>
            </p:cNvSpPr>
            <p:nvPr/>
          </p:nvSpPr>
          <p:spPr bwMode="auto">
            <a:xfrm>
              <a:off x="521" y="1661"/>
              <a:ext cx="1633" cy="1685"/>
            </a:xfrm>
            <a:custGeom>
              <a:avLst/>
              <a:gdLst>
                <a:gd name="T0" fmla="*/ 0 w 1633"/>
                <a:gd name="T1" fmla="*/ 0 h 1685"/>
                <a:gd name="T2" fmla="*/ 0 w 1633"/>
                <a:gd name="T3" fmla="*/ 1684 h 1685"/>
                <a:gd name="T4" fmla="*/ 1632 w 1633"/>
                <a:gd name="T5" fmla="*/ 1684 h 1685"/>
                <a:gd name="T6" fmla="*/ 1632 w 1633"/>
                <a:gd name="T7" fmla="*/ 0 h 1685"/>
                <a:gd name="T8" fmla="*/ 0 w 1633"/>
                <a:gd name="T9" fmla="*/ 0 h 16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1685"/>
                <a:gd name="T17" fmla="*/ 1633 w 1633"/>
                <a:gd name="T18" fmla="*/ 1685 h 16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1685">
                  <a:moveTo>
                    <a:pt x="0" y="0"/>
                  </a:moveTo>
                  <a:lnTo>
                    <a:pt x="0" y="1684"/>
                  </a:lnTo>
                  <a:lnTo>
                    <a:pt x="1632" y="1684"/>
                  </a:lnTo>
                  <a:lnTo>
                    <a:pt x="1632" y="0"/>
                  </a:lnTo>
                  <a:lnTo>
                    <a:pt x="0" y="0"/>
                  </a:lnTo>
                </a:path>
              </a:pathLst>
            </a:custGeom>
            <a:noFill/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55" name="Freeform 1029"/>
            <p:cNvSpPr>
              <a:spLocks/>
            </p:cNvSpPr>
            <p:nvPr/>
          </p:nvSpPr>
          <p:spPr bwMode="auto">
            <a:xfrm>
              <a:off x="521" y="1661"/>
              <a:ext cx="1417" cy="1054"/>
            </a:xfrm>
            <a:custGeom>
              <a:avLst/>
              <a:gdLst>
                <a:gd name="T0" fmla="*/ 0 w 1417"/>
                <a:gd name="T1" fmla="*/ 1052 h 1054"/>
                <a:gd name="T2" fmla="*/ 520 w 1417"/>
                <a:gd name="T3" fmla="*/ 1053 h 1054"/>
                <a:gd name="T4" fmla="*/ 520 w 1417"/>
                <a:gd name="T5" fmla="*/ 656 h 1054"/>
                <a:gd name="T6" fmla="*/ 965 w 1417"/>
                <a:gd name="T7" fmla="*/ 656 h 1054"/>
                <a:gd name="T8" fmla="*/ 965 w 1417"/>
                <a:gd name="T9" fmla="*/ 324 h 1054"/>
                <a:gd name="T10" fmla="*/ 1068 w 1417"/>
                <a:gd name="T11" fmla="*/ 324 h 1054"/>
                <a:gd name="T12" fmla="*/ 1068 w 1417"/>
                <a:gd name="T13" fmla="*/ 188 h 1054"/>
                <a:gd name="T14" fmla="*/ 1315 w 1417"/>
                <a:gd name="T15" fmla="*/ 188 h 1054"/>
                <a:gd name="T16" fmla="*/ 1315 w 1417"/>
                <a:gd name="T17" fmla="*/ 324 h 1054"/>
                <a:gd name="T18" fmla="*/ 1416 w 1417"/>
                <a:gd name="T19" fmla="*/ 324 h 1054"/>
                <a:gd name="T20" fmla="*/ 1357 w 1417"/>
                <a:gd name="T21" fmla="*/ 0 h 1054"/>
                <a:gd name="T22" fmla="*/ 1345 w 1417"/>
                <a:gd name="T23" fmla="*/ 1 h 1054"/>
                <a:gd name="T24" fmla="*/ 1334 w 1417"/>
                <a:gd name="T25" fmla="*/ 1 h 1054"/>
                <a:gd name="T26" fmla="*/ 1325 w 1417"/>
                <a:gd name="T27" fmla="*/ 2 h 1054"/>
                <a:gd name="T28" fmla="*/ 1317 w 1417"/>
                <a:gd name="T29" fmla="*/ 4 h 1054"/>
                <a:gd name="T30" fmla="*/ 1310 w 1417"/>
                <a:gd name="T31" fmla="*/ 5 h 1054"/>
                <a:gd name="T32" fmla="*/ 1303 w 1417"/>
                <a:gd name="T33" fmla="*/ 6 h 1054"/>
                <a:gd name="T34" fmla="*/ 1297 w 1417"/>
                <a:gd name="T35" fmla="*/ 7 h 1054"/>
                <a:gd name="T36" fmla="*/ 1291 w 1417"/>
                <a:gd name="T37" fmla="*/ 9 h 1054"/>
                <a:gd name="T38" fmla="*/ 1261 w 1417"/>
                <a:gd name="T39" fmla="*/ 15 h 1054"/>
                <a:gd name="T40" fmla="*/ 1228 w 1417"/>
                <a:gd name="T41" fmla="*/ 23 h 1054"/>
                <a:gd name="T42" fmla="*/ 1194 w 1417"/>
                <a:gd name="T43" fmla="*/ 32 h 1054"/>
                <a:gd name="T44" fmla="*/ 1158 w 1417"/>
                <a:gd name="T45" fmla="*/ 43 h 1054"/>
                <a:gd name="T46" fmla="*/ 1122 w 1417"/>
                <a:gd name="T47" fmla="*/ 54 h 1054"/>
                <a:gd name="T48" fmla="*/ 1084 w 1417"/>
                <a:gd name="T49" fmla="*/ 66 h 1054"/>
                <a:gd name="T50" fmla="*/ 1045 w 1417"/>
                <a:gd name="T51" fmla="*/ 80 h 1054"/>
                <a:gd name="T52" fmla="*/ 1004 w 1417"/>
                <a:gd name="T53" fmla="*/ 95 h 1054"/>
                <a:gd name="T54" fmla="*/ 965 w 1417"/>
                <a:gd name="T55" fmla="*/ 112 h 1054"/>
                <a:gd name="T56" fmla="*/ 922 w 1417"/>
                <a:gd name="T57" fmla="*/ 131 h 1054"/>
                <a:gd name="T58" fmla="*/ 881 w 1417"/>
                <a:gd name="T59" fmla="*/ 150 h 1054"/>
                <a:gd name="T60" fmla="*/ 838 w 1417"/>
                <a:gd name="T61" fmla="*/ 172 h 1054"/>
                <a:gd name="T62" fmla="*/ 795 w 1417"/>
                <a:gd name="T63" fmla="*/ 196 h 1054"/>
                <a:gd name="T64" fmla="*/ 751 w 1417"/>
                <a:gd name="T65" fmla="*/ 221 h 1054"/>
                <a:gd name="T66" fmla="*/ 707 w 1417"/>
                <a:gd name="T67" fmla="*/ 248 h 1054"/>
                <a:gd name="T68" fmla="*/ 663 w 1417"/>
                <a:gd name="T69" fmla="*/ 277 h 1054"/>
                <a:gd name="T70" fmla="*/ 619 w 1417"/>
                <a:gd name="T71" fmla="*/ 307 h 1054"/>
                <a:gd name="T72" fmla="*/ 574 w 1417"/>
                <a:gd name="T73" fmla="*/ 340 h 1054"/>
                <a:gd name="T74" fmla="*/ 530 w 1417"/>
                <a:gd name="T75" fmla="*/ 376 h 1054"/>
                <a:gd name="T76" fmla="*/ 486 w 1417"/>
                <a:gd name="T77" fmla="*/ 413 h 1054"/>
                <a:gd name="T78" fmla="*/ 442 w 1417"/>
                <a:gd name="T79" fmla="*/ 452 h 1054"/>
                <a:gd name="T80" fmla="*/ 398 w 1417"/>
                <a:gd name="T81" fmla="*/ 495 h 1054"/>
                <a:gd name="T82" fmla="*/ 355 w 1417"/>
                <a:gd name="T83" fmla="*/ 539 h 1054"/>
                <a:gd name="T84" fmla="*/ 313 w 1417"/>
                <a:gd name="T85" fmla="*/ 585 h 1054"/>
                <a:gd name="T86" fmla="*/ 271 w 1417"/>
                <a:gd name="T87" fmla="*/ 634 h 1054"/>
                <a:gd name="T88" fmla="*/ 229 w 1417"/>
                <a:gd name="T89" fmla="*/ 685 h 1054"/>
                <a:gd name="T90" fmla="*/ 189 w 1417"/>
                <a:gd name="T91" fmla="*/ 740 h 1054"/>
                <a:gd name="T92" fmla="*/ 149 w 1417"/>
                <a:gd name="T93" fmla="*/ 797 h 1054"/>
                <a:gd name="T94" fmla="*/ 110 w 1417"/>
                <a:gd name="T95" fmla="*/ 856 h 1054"/>
                <a:gd name="T96" fmla="*/ 72 w 1417"/>
                <a:gd name="T97" fmla="*/ 919 h 1054"/>
                <a:gd name="T98" fmla="*/ 35 w 1417"/>
                <a:gd name="T99" fmla="*/ 984 h 1054"/>
                <a:gd name="T100" fmla="*/ 0 w 1417"/>
                <a:gd name="T101" fmla="*/ 1052 h 105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17"/>
                <a:gd name="T154" fmla="*/ 0 h 1054"/>
                <a:gd name="T155" fmla="*/ 1417 w 1417"/>
                <a:gd name="T156" fmla="*/ 1054 h 1054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17" h="1054">
                  <a:moveTo>
                    <a:pt x="0" y="1052"/>
                  </a:moveTo>
                  <a:lnTo>
                    <a:pt x="520" y="1053"/>
                  </a:lnTo>
                  <a:lnTo>
                    <a:pt x="520" y="656"/>
                  </a:lnTo>
                  <a:lnTo>
                    <a:pt x="965" y="656"/>
                  </a:lnTo>
                  <a:lnTo>
                    <a:pt x="965" y="324"/>
                  </a:lnTo>
                  <a:lnTo>
                    <a:pt x="1068" y="324"/>
                  </a:lnTo>
                  <a:lnTo>
                    <a:pt x="1068" y="188"/>
                  </a:lnTo>
                  <a:lnTo>
                    <a:pt x="1315" y="188"/>
                  </a:lnTo>
                  <a:lnTo>
                    <a:pt x="1315" y="324"/>
                  </a:lnTo>
                  <a:lnTo>
                    <a:pt x="1416" y="324"/>
                  </a:lnTo>
                  <a:lnTo>
                    <a:pt x="1357" y="0"/>
                  </a:lnTo>
                  <a:lnTo>
                    <a:pt x="1345" y="1"/>
                  </a:lnTo>
                  <a:lnTo>
                    <a:pt x="1334" y="1"/>
                  </a:lnTo>
                  <a:lnTo>
                    <a:pt x="1325" y="2"/>
                  </a:lnTo>
                  <a:lnTo>
                    <a:pt x="1317" y="4"/>
                  </a:lnTo>
                  <a:lnTo>
                    <a:pt x="1310" y="5"/>
                  </a:lnTo>
                  <a:lnTo>
                    <a:pt x="1303" y="6"/>
                  </a:lnTo>
                  <a:lnTo>
                    <a:pt x="1297" y="7"/>
                  </a:lnTo>
                  <a:lnTo>
                    <a:pt x="1291" y="9"/>
                  </a:lnTo>
                  <a:lnTo>
                    <a:pt x="1261" y="15"/>
                  </a:lnTo>
                  <a:lnTo>
                    <a:pt x="1228" y="23"/>
                  </a:lnTo>
                  <a:lnTo>
                    <a:pt x="1194" y="32"/>
                  </a:lnTo>
                  <a:lnTo>
                    <a:pt x="1158" y="43"/>
                  </a:lnTo>
                  <a:lnTo>
                    <a:pt x="1122" y="54"/>
                  </a:lnTo>
                  <a:lnTo>
                    <a:pt x="1084" y="66"/>
                  </a:lnTo>
                  <a:lnTo>
                    <a:pt x="1045" y="80"/>
                  </a:lnTo>
                  <a:lnTo>
                    <a:pt x="1004" y="95"/>
                  </a:lnTo>
                  <a:lnTo>
                    <a:pt x="965" y="112"/>
                  </a:lnTo>
                  <a:lnTo>
                    <a:pt x="922" y="131"/>
                  </a:lnTo>
                  <a:lnTo>
                    <a:pt x="881" y="150"/>
                  </a:lnTo>
                  <a:lnTo>
                    <a:pt x="838" y="172"/>
                  </a:lnTo>
                  <a:lnTo>
                    <a:pt x="795" y="196"/>
                  </a:lnTo>
                  <a:lnTo>
                    <a:pt x="751" y="221"/>
                  </a:lnTo>
                  <a:lnTo>
                    <a:pt x="707" y="248"/>
                  </a:lnTo>
                  <a:lnTo>
                    <a:pt x="663" y="277"/>
                  </a:lnTo>
                  <a:lnTo>
                    <a:pt x="619" y="307"/>
                  </a:lnTo>
                  <a:lnTo>
                    <a:pt x="574" y="340"/>
                  </a:lnTo>
                  <a:lnTo>
                    <a:pt x="530" y="376"/>
                  </a:lnTo>
                  <a:lnTo>
                    <a:pt x="486" y="413"/>
                  </a:lnTo>
                  <a:lnTo>
                    <a:pt x="442" y="452"/>
                  </a:lnTo>
                  <a:lnTo>
                    <a:pt x="398" y="495"/>
                  </a:lnTo>
                  <a:lnTo>
                    <a:pt x="355" y="539"/>
                  </a:lnTo>
                  <a:lnTo>
                    <a:pt x="313" y="585"/>
                  </a:lnTo>
                  <a:lnTo>
                    <a:pt x="271" y="634"/>
                  </a:lnTo>
                  <a:lnTo>
                    <a:pt x="229" y="685"/>
                  </a:lnTo>
                  <a:lnTo>
                    <a:pt x="189" y="740"/>
                  </a:lnTo>
                  <a:lnTo>
                    <a:pt x="149" y="797"/>
                  </a:lnTo>
                  <a:lnTo>
                    <a:pt x="110" y="856"/>
                  </a:lnTo>
                  <a:lnTo>
                    <a:pt x="72" y="919"/>
                  </a:lnTo>
                  <a:lnTo>
                    <a:pt x="35" y="984"/>
                  </a:lnTo>
                  <a:lnTo>
                    <a:pt x="0" y="1052"/>
                  </a:lnTo>
                </a:path>
              </a:pathLst>
            </a:custGeom>
            <a:solidFill>
              <a:schemeClr val="tx2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56" name="Rectangle 1030"/>
            <p:cNvSpPr>
              <a:spLocks noChangeArrowheads="1"/>
            </p:cNvSpPr>
            <p:nvPr/>
          </p:nvSpPr>
          <p:spPr bwMode="auto">
            <a:xfrm>
              <a:off x="1455" y="2815"/>
              <a:ext cx="66" cy="7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57" name="Rectangle 1031"/>
            <p:cNvSpPr>
              <a:spLocks noChangeArrowheads="1"/>
            </p:cNvSpPr>
            <p:nvPr/>
          </p:nvSpPr>
          <p:spPr bwMode="auto">
            <a:xfrm>
              <a:off x="955" y="2815"/>
              <a:ext cx="70" cy="7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58" name="Rectangle 1032"/>
            <p:cNvSpPr>
              <a:spLocks noChangeArrowheads="1"/>
            </p:cNvSpPr>
            <p:nvPr/>
          </p:nvSpPr>
          <p:spPr bwMode="auto">
            <a:xfrm>
              <a:off x="808" y="2815"/>
              <a:ext cx="69" cy="7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59" name="Rectangle 1033"/>
            <p:cNvSpPr>
              <a:spLocks noChangeArrowheads="1"/>
            </p:cNvSpPr>
            <p:nvPr/>
          </p:nvSpPr>
          <p:spPr bwMode="auto">
            <a:xfrm>
              <a:off x="662" y="2815"/>
              <a:ext cx="70" cy="7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0" name="Rectangle 1034"/>
            <p:cNvSpPr>
              <a:spLocks noChangeArrowheads="1"/>
            </p:cNvSpPr>
            <p:nvPr/>
          </p:nvSpPr>
          <p:spPr bwMode="auto">
            <a:xfrm>
              <a:off x="1607" y="2815"/>
              <a:ext cx="70" cy="7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1" name="Rectangle 1035"/>
            <p:cNvSpPr>
              <a:spLocks noChangeArrowheads="1"/>
            </p:cNvSpPr>
            <p:nvPr/>
          </p:nvSpPr>
          <p:spPr bwMode="auto">
            <a:xfrm>
              <a:off x="1761" y="2815"/>
              <a:ext cx="70" cy="7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2" name="Rectangle 1036"/>
            <p:cNvSpPr>
              <a:spLocks noChangeArrowheads="1"/>
            </p:cNvSpPr>
            <p:nvPr/>
          </p:nvSpPr>
          <p:spPr bwMode="auto">
            <a:xfrm>
              <a:off x="1607" y="2433"/>
              <a:ext cx="70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3" name="Rectangle 1037"/>
            <p:cNvSpPr>
              <a:spLocks noChangeArrowheads="1"/>
            </p:cNvSpPr>
            <p:nvPr/>
          </p:nvSpPr>
          <p:spPr bwMode="auto">
            <a:xfrm>
              <a:off x="1761" y="2433"/>
              <a:ext cx="70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4" name="Rectangle 1038"/>
            <p:cNvSpPr>
              <a:spLocks noChangeArrowheads="1"/>
            </p:cNvSpPr>
            <p:nvPr/>
          </p:nvSpPr>
          <p:spPr bwMode="auto">
            <a:xfrm>
              <a:off x="1607" y="2277"/>
              <a:ext cx="70" cy="7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5" name="Rectangle 1039"/>
            <p:cNvSpPr>
              <a:spLocks noChangeArrowheads="1"/>
            </p:cNvSpPr>
            <p:nvPr/>
          </p:nvSpPr>
          <p:spPr bwMode="auto">
            <a:xfrm>
              <a:off x="1761" y="2277"/>
              <a:ext cx="70" cy="7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6" name="Rectangle 1040"/>
            <p:cNvSpPr>
              <a:spLocks noChangeArrowheads="1"/>
            </p:cNvSpPr>
            <p:nvPr/>
          </p:nvSpPr>
          <p:spPr bwMode="auto">
            <a:xfrm>
              <a:off x="1305" y="2433"/>
              <a:ext cx="70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7" name="Rectangle 1041"/>
            <p:cNvSpPr>
              <a:spLocks noChangeArrowheads="1"/>
            </p:cNvSpPr>
            <p:nvPr/>
          </p:nvSpPr>
          <p:spPr bwMode="auto">
            <a:xfrm>
              <a:off x="1459" y="2433"/>
              <a:ext cx="68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8" name="Rectangle 1042"/>
            <p:cNvSpPr>
              <a:spLocks noChangeArrowheads="1"/>
            </p:cNvSpPr>
            <p:nvPr/>
          </p:nvSpPr>
          <p:spPr bwMode="auto">
            <a:xfrm>
              <a:off x="1158" y="2433"/>
              <a:ext cx="70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69" name="Rectangle 1043"/>
            <p:cNvSpPr>
              <a:spLocks noChangeArrowheads="1"/>
            </p:cNvSpPr>
            <p:nvPr/>
          </p:nvSpPr>
          <p:spPr bwMode="auto">
            <a:xfrm>
              <a:off x="1607" y="2578"/>
              <a:ext cx="70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70" name="Rectangle 1044"/>
            <p:cNvSpPr>
              <a:spLocks noChangeArrowheads="1"/>
            </p:cNvSpPr>
            <p:nvPr/>
          </p:nvSpPr>
          <p:spPr bwMode="auto">
            <a:xfrm>
              <a:off x="1761" y="2578"/>
              <a:ext cx="70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71" name="Rectangle 1045"/>
            <p:cNvSpPr>
              <a:spLocks noChangeArrowheads="1"/>
            </p:cNvSpPr>
            <p:nvPr/>
          </p:nvSpPr>
          <p:spPr bwMode="auto">
            <a:xfrm>
              <a:off x="1305" y="2578"/>
              <a:ext cx="70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72" name="Rectangle 1046"/>
            <p:cNvSpPr>
              <a:spLocks noChangeArrowheads="1"/>
            </p:cNvSpPr>
            <p:nvPr/>
          </p:nvSpPr>
          <p:spPr bwMode="auto">
            <a:xfrm>
              <a:off x="1459" y="2578"/>
              <a:ext cx="68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73" name="Rectangle 1047"/>
            <p:cNvSpPr>
              <a:spLocks noChangeArrowheads="1"/>
            </p:cNvSpPr>
            <p:nvPr/>
          </p:nvSpPr>
          <p:spPr bwMode="auto">
            <a:xfrm>
              <a:off x="1158" y="2578"/>
              <a:ext cx="70" cy="70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74" name="Rectangle 1048"/>
            <p:cNvSpPr>
              <a:spLocks noChangeArrowheads="1"/>
            </p:cNvSpPr>
            <p:nvPr/>
          </p:nvSpPr>
          <p:spPr bwMode="auto">
            <a:xfrm>
              <a:off x="1607" y="2123"/>
              <a:ext cx="70" cy="69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75" name="Rectangle 1049"/>
            <p:cNvSpPr>
              <a:spLocks noChangeArrowheads="1"/>
            </p:cNvSpPr>
            <p:nvPr/>
          </p:nvSpPr>
          <p:spPr bwMode="auto">
            <a:xfrm>
              <a:off x="1761" y="2123"/>
              <a:ext cx="70" cy="69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pl-PL"/>
            </a:p>
          </p:txBody>
        </p:sp>
        <p:sp>
          <p:nvSpPr>
            <p:cNvPr id="27676" name="Freeform 1050"/>
            <p:cNvSpPr>
              <a:spLocks/>
            </p:cNvSpPr>
            <p:nvPr/>
          </p:nvSpPr>
          <p:spPr bwMode="auto">
            <a:xfrm>
              <a:off x="1966" y="2113"/>
              <a:ext cx="188" cy="825"/>
            </a:xfrm>
            <a:custGeom>
              <a:avLst/>
              <a:gdLst>
                <a:gd name="T0" fmla="*/ 187 w 188"/>
                <a:gd name="T1" fmla="*/ 824 h 825"/>
                <a:gd name="T2" fmla="*/ 0 w 188"/>
                <a:gd name="T3" fmla="*/ 0 h 825"/>
                <a:gd name="T4" fmla="*/ 1 w 188"/>
                <a:gd name="T5" fmla="*/ 824 h 825"/>
                <a:gd name="T6" fmla="*/ 187 w 188"/>
                <a:gd name="T7" fmla="*/ 824 h 8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8"/>
                <a:gd name="T13" fmla="*/ 0 h 825"/>
                <a:gd name="T14" fmla="*/ 188 w 188"/>
                <a:gd name="T15" fmla="*/ 825 h 8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8" h="825">
                  <a:moveTo>
                    <a:pt x="187" y="824"/>
                  </a:moveTo>
                  <a:lnTo>
                    <a:pt x="0" y="0"/>
                  </a:lnTo>
                  <a:lnTo>
                    <a:pt x="1" y="824"/>
                  </a:lnTo>
                  <a:lnTo>
                    <a:pt x="187" y="824"/>
                  </a:lnTo>
                </a:path>
              </a:pathLst>
            </a:custGeom>
            <a:solidFill>
              <a:schemeClr val="tx2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27677" name="Freeform 1051"/>
            <p:cNvSpPr>
              <a:spLocks/>
            </p:cNvSpPr>
            <p:nvPr/>
          </p:nvSpPr>
          <p:spPr bwMode="auto">
            <a:xfrm>
              <a:off x="554" y="2795"/>
              <a:ext cx="1389" cy="551"/>
            </a:xfrm>
            <a:custGeom>
              <a:avLst/>
              <a:gdLst>
                <a:gd name="T0" fmla="*/ 1388 w 1389"/>
                <a:gd name="T1" fmla="*/ 194 h 551"/>
                <a:gd name="T2" fmla="*/ 803 w 1389"/>
                <a:gd name="T3" fmla="*/ 193 h 551"/>
                <a:gd name="T4" fmla="*/ 803 w 1389"/>
                <a:gd name="T5" fmla="*/ 0 h 551"/>
                <a:gd name="T6" fmla="*/ 718 w 1389"/>
                <a:gd name="T7" fmla="*/ 0 h 551"/>
                <a:gd name="T8" fmla="*/ 718 w 1389"/>
                <a:gd name="T9" fmla="*/ 194 h 551"/>
                <a:gd name="T10" fmla="*/ 667 w 1389"/>
                <a:gd name="T11" fmla="*/ 194 h 551"/>
                <a:gd name="T12" fmla="*/ 667 w 1389"/>
                <a:gd name="T13" fmla="*/ 0 h 551"/>
                <a:gd name="T14" fmla="*/ 583 w 1389"/>
                <a:gd name="T15" fmla="*/ 0 h 551"/>
                <a:gd name="T16" fmla="*/ 583 w 1389"/>
                <a:gd name="T17" fmla="*/ 193 h 551"/>
                <a:gd name="T18" fmla="*/ 0 w 1389"/>
                <a:gd name="T19" fmla="*/ 190 h 551"/>
                <a:gd name="T20" fmla="*/ 0 w 1389"/>
                <a:gd name="T21" fmla="*/ 249 h 551"/>
                <a:gd name="T22" fmla="*/ 968 w 1389"/>
                <a:gd name="T23" fmla="*/ 248 h 551"/>
                <a:gd name="T24" fmla="*/ 968 w 1389"/>
                <a:gd name="T25" fmla="*/ 298 h 551"/>
                <a:gd name="T26" fmla="*/ 301 w 1389"/>
                <a:gd name="T27" fmla="*/ 298 h 551"/>
                <a:gd name="T28" fmla="*/ 301 w 1389"/>
                <a:gd name="T29" fmla="*/ 357 h 551"/>
                <a:gd name="T30" fmla="*/ 669 w 1389"/>
                <a:gd name="T31" fmla="*/ 357 h 551"/>
                <a:gd name="T32" fmla="*/ 1004 w 1389"/>
                <a:gd name="T33" fmla="*/ 550 h 551"/>
                <a:gd name="T34" fmla="*/ 1016 w 1389"/>
                <a:gd name="T35" fmla="*/ 531 h 551"/>
                <a:gd name="T36" fmla="*/ 1027 w 1389"/>
                <a:gd name="T37" fmla="*/ 510 h 551"/>
                <a:gd name="T38" fmla="*/ 1041 w 1389"/>
                <a:gd name="T39" fmla="*/ 491 h 551"/>
                <a:gd name="T40" fmla="*/ 1054 w 1389"/>
                <a:gd name="T41" fmla="*/ 472 h 551"/>
                <a:gd name="T42" fmla="*/ 1068 w 1389"/>
                <a:gd name="T43" fmla="*/ 454 h 551"/>
                <a:gd name="T44" fmla="*/ 1082 w 1389"/>
                <a:gd name="T45" fmla="*/ 435 h 551"/>
                <a:gd name="T46" fmla="*/ 1098 w 1389"/>
                <a:gd name="T47" fmla="*/ 417 h 551"/>
                <a:gd name="T48" fmla="*/ 1113 w 1389"/>
                <a:gd name="T49" fmla="*/ 400 h 551"/>
                <a:gd name="T50" fmla="*/ 1154 w 1389"/>
                <a:gd name="T51" fmla="*/ 356 h 551"/>
                <a:gd name="T52" fmla="*/ 1165 w 1389"/>
                <a:gd name="T53" fmla="*/ 348 h 551"/>
                <a:gd name="T54" fmla="*/ 1177 w 1389"/>
                <a:gd name="T55" fmla="*/ 337 h 551"/>
                <a:gd name="T56" fmla="*/ 1190 w 1389"/>
                <a:gd name="T57" fmla="*/ 326 h 551"/>
                <a:gd name="T58" fmla="*/ 1204 w 1389"/>
                <a:gd name="T59" fmla="*/ 315 h 551"/>
                <a:gd name="T60" fmla="*/ 1219 w 1389"/>
                <a:gd name="T61" fmla="*/ 304 h 551"/>
                <a:gd name="T62" fmla="*/ 1234 w 1389"/>
                <a:gd name="T63" fmla="*/ 293 h 551"/>
                <a:gd name="T64" fmla="*/ 1251 w 1389"/>
                <a:gd name="T65" fmla="*/ 282 h 551"/>
                <a:gd name="T66" fmla="*/ 1267 w 1389"/>
                <a:gd name="T67" fmla="*/ 270 h 551"/>
                <a:gd name="T68" fmla="*/ 1283 w 1389"/>
                <a:gd name="T69" fmla="*/ 259 h 551"/>
                <a:gd name="T70" fmla="*/ 1300 w 1389"/>
                <a:gd name="T71" fmla="*/ 248 h 551"/>
                <a:gd name="T72" fmla="*/ 1316 w 1389"/>
                <a:gd name="T73" fmla="*/ 237 h 551"/>
                <a:gd name="T74" fmla="*/ 1332 w 1389"/>
                <a:gd name="T75" fmla="*/ 227 h 551"/>
                <a:gd name="T76" fmla="*/ 1347 w 1389"/>
                <a:gd name="T77" fmla="*/ 217 h 551"/>
                <a:gd name="T78" fmla="*/ 1362 w 1389"/>
                <a:gd name="T79" fmla="*/ 209 h 551"/>
                <a:gd name="T80" fmla="*/ 1376 w 1389"/>
                <a:gd name="T81" fmla="*/ 201 h 551"/>
                <a:gd name="T82" fmla="*/ 1388 w 1389"/>
                <a:gd name="T83" fmla="*/ 194 h 55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89"/>
                <a:gd name="T127" fmla="*/ 0 h 551"/>
                <a:gd name="T128" fmla="*/ 1389 w 1389"/>
                <a:gd name="T129" fmla="*/ 551 h 55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89" h="551">
                  <a:moveTo>
                    <a:pt x="1388" y="194"/>
                  </a:moveTo>
                  <a:lnTo>
                    <a:pt x="803" y="193"/>
                  </a:lnTo>
                  <a:lnTo>
                    <a:pt x="803" y="0"/>
                  </a:lnTo>
                  <a:lnTo>
                    <a:pt x="718" y="0"/>
                  </a:lnTo>
                  <a:lnTo>
                    <a:pt x="718" y="194"/>
                  </a:lnTo>
                  <a:lnTo>
                    <a:pt x="667" y="194"/>
                  </a:lnTo>
                  <a:lnTo>
                    <a:pt x="667" y="0"/>
                  </a:lnTo>
                  <a:lnTo>
                    <a:pt x="583" y="0"/>
                  </a:lnTo>
                  <a:lnTo>
                    <a:pt x="583" y="193"/>
                  </a:lnTo>
                  <a:lnTo>
                    <a:pt x="0" y="190"/>
                  </a:lnTo>
                  <a:lnTo>
                    <a:pt x="0" y="249"/>
                  </a:lnTo>
                  <a:lnTo>
                    <a:pt x="968" y="248"/>
                  </a:lnTo>
                  <a:lnTo>
                    <a:pt x="968" y="298"/>
                  </a:lnTo>
                  <a:lnTo>
                    <a:pt x="301" y="298"/>
                  </a:lnTo>
                  <a:lnTo>
                    <a:pt x="301" y="357"/>
                  </a:lnTo>
                  <a:lnTo>
                    <a:pt x="669" y="357"/>
                  </a:lnTo>
                  <a:lnTo>
                    <a:pt x="1004" y="550"/>
                  </a:lnTo>
                  <a:lnTo>
                    <a:pt x="1016" y="531"/>
                  </a:lnTo>
                  <a:lnTo>
                    <a:pt x="1027" y="510"/>
                  </a:lnTo>
                  <a:lnTo>
                    <a:pt x="1041" y="491"/>
                  </a:lnTo>
                  <a:lnTo>
                    <a:pt x="1054" y="472"/>
                  </a:lnTo>
                  <a:lnTo>
                    <a:pt x="1068" y="454"/>
                  </a:lnTo>
                  <a:lnTo>
                    <a:pt x="1082" y="435"/>
                  </a:lnTo>
                  <a:lnTo>
                    <a:pt x="1098" y="417"/>
                  </a:lnTo>
                  <a:lnTo>
                    <a:pt x="1113" y="400"/>
                  </a:lnTo>
                  <a:lnTo>
                    <a:pt x="1154" y="356"/>
                  </a:lnTo>
                  <a:lnTo>
                    <a:pt x="1165" y="348"/>
                  </a:lnTo>
                  <a:lnTo>
                    <a:pt x="1177" y="337"/>
                  </a:lnTo>
                  <a:lnTo>
                    <a:pt x="1190" y="326"/>
                  </a:lnTo>
                  <a:lnTo>
                    <a:pt x="1204" y="315"/>
                  </a:lnTo>
                  <a:lnTo>
                    <a:pt x="1219" y="304"/>
                  </a:lnTo>
                  <a:lnTo>
                    <a:pt x="1234" y="293"/>
                  </a:lnTo>
                  <a:lnTo>
                    <a:pt x="1251" y="282"/>
                  </a:lnTo>
                  <a:lnTo>
                    <a:pt x="1267" y="270"/>
                  </a:lnTo>
                  <a:lnTo>
                    <a:pt x="1283" y="259"/>
                  </a:lnTo>
                  <a:lnTo>
                    <a:pt x="1300" y="248"/>
                  </a:lnTo>
                  <a:lnTo>
                    <a:pt x="1316" y="237"/>
                  </a:lnTo>
                  <a:lnTo>
                    <a:pt x="1332" y="227"/>
                  </a:lnTo>
                  <a:lnTo>
                    <a:pt x="1347" y="217"/>
                  </a:lnTo>
                  <a:lnTo>
                    <a:pt x="1362" y="209"/>
                  </a:lnTo>
                  <a:lnTo>
                    <a:pt x="1376" y="201"/>
                  </a:lnTo>
                  <a:lnTo>
                    <a:pt x="1388" y="194"/>
                  </a:lnTo>
                </a:path>
              </a:pathLst>
            </a:custGeom>
            <a:solidFill>
              <a:schemeClr val="tx2"/>
            </a:solidFill>
            <a:ln w="9525" cap="rnd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pl-PL"/>
            </a:p>
          </p:txBody>
        </p:sp>
      </p:grp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solidFill>
                  <a:srgbClr val="FF3300"/>
                </a:solidFill>
              </a:rPr>
              <a:t>Ogłoszenie wyników</a:t>
            </a:r>
          </a:p>
        </p:txBody>
      </p:sp>
      <p:sp>
        <p:nvSpPr>
          <p:cNvPr id="2765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l-PL" dirty="0" smtClean="0"/>
          </a:p>
          <a:p>
            <a:pPr eaLnBrk="1" hangingPunct="1">
              <a:defRPr/>
            </a:pPr>
            <a:r>
              <a:rPr lang="pl-PL" dirty="0" smtClean="0"/>
              <a:t>Dyrektor szkoły  </a:t>
            </a:r>
            <a:r>
              <a:rPr lang="pl-PL" b="1" u="sng" dirty="0" smtClean="0">
                <a:solidFill>
                  <a:srgbClr val="FF0000"/>
                </a:solidFill>
                <a:latin typeface="Arial Black" pitchFamily="34" charset="0"/>
              </a:rPr>
              <a:t> 3 lipca  2020 </a:t>
            </a:r>
            <a:r>
              <a:rPr lang="pl-PL" b="1" u="sng" dirty="0" smtClean="0">
                <a:solidFill>
                  <a:srgbClr val="FF0000"/>
                </a:solidFill>
                <a:latin typeface="+mj-lt"/>
              </a:rPr>
              <a:t>r</a:t>
            </a:r>
            <a:r>
              <a:rPr lang="pl-PL" u="sng" dirty="0" smtClean="0">
                <a:solidFill>
                  <a:srgbClr val="FF0000"/>
                </a:solidFill>
              </a:rPr>
              <a:t>. </a:t>
            </a:r>
            <a:r>
              <a:rPr lang="pl-PL" dirty="0" smtClean="0"/>
              <a:t>przekazuje zdającym informacje o wynikach egzaminu oraz świadectwa dojrzałości.</a:t>
            </a:r>
          </a:p>
        </p:txBody>
      </p:sp>
      <p:sp>
        <p:nvSpPr>
          <p:cNvPr id="19460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19461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EFB5B-241D-4984-8C17-DFCBFC85A3BD}" type="slidenum">
              <a:rPr lang="pl-PL"/>
              <a:pPr>
                <a:defRPr/>
              </a:pPr>
              <a:t>23</a:t>
            </a:fld>
            <a:endParaRPr lang="pl-PL">
              <a:latin typeface="Arial CE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6"/>
          <p:cNvSpPr>
            <a:spLocks noGrp="1" noChangeArrowheads="1"/>
          </p:cNvSpPr>
          <p:nvPr>
            <p:ph type="title"/>
          </p:nvPr>
        </p:nvSpPr>
        <p:spPr>
          <a:xfrm>
            <a:off x="1295400" y="914400"/>
            <a:ext cx="7010400" cy="609600"/>
          </a:xfrm>
        </p:spPr>
        <p:txBody>
          <a:bodyPr/>
          <a:lstStyle/>
          <a:p>
            <a:pPr algn="ctr" eaLnBrk="1" hangingPunct="1"/>
            <a:r>
              <a:rPr lang="pl-PL" sz="3200" b="1" smtClean="0">
                <a:solidFill>
                  <a:srgbClr val="FF0000"/>
                </a:solidFill>
              </a:rPr>
              <a:t>CZĘŚĆ PISEMNA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76400"/>
            <a:ext cx="8610600" cy="3124200"/>
          </a:xfrm>
        </p:spPr>
        <p:txBody>
          <a:bodyPr anchor="ctr"/>
          <a:lstStyle/>
          <a:p>
            <a:pPr algn="ctr" eaLnBrk="1" hangingPunct="1">
              <a:lnSpc>
                <a:spcPct val="140000"/>
              </a:lnSpc>
              <a:buFont typeface="Wingdings" pitchFamily="2" charset="2"/>
              <a:buNone/>
              <a:defRPr/>
            </a:pPr>
            <a:r>
              <a:rPr lang="pl-PL" sz="3200" b="1" dirty="0" smtClean="0">
                <a:solidFill>
                  <a:srgbClr val="000000"/>
                </a:solidFill>
                <a:latin typeface="+mj-lt"/>
              </a:rPr>
              <a:t>Zadania egzaminacyjne zawarte </a:t>
            </a:r>
            <a:br>
              <a:rPr lang="pl-PL" sz="3200" b="1" dirty="0" smtClean="0">
                <a:solidFill>
                  <a:srgbClr val="000000"/>
                </a:solidFill>
                <a:latin typeface="+mj-lt"/>
              </a:rPr>
            </a:br>
            <a:r>
              <a:rPr lang="pl-PL" sz="3200" b="1" dirty="0" smtClean="0">
                <a:solidFill>
                  <a:srgbClr val="000000"/>
                </a:solidFill>
                <a:latin typeface="+mj-lt"/>
              </a:rPr>
              <a:t>w arkuszach egzaminacyjnych ustala CKE </a:t>
            </a:r>
            <a:br>
              <a:rPr lang="pl-PL" sz="3200" b="1" dirty="0" smtClean="0">
                <a:solidFill>
                  <a:srgbClr val="000000"/>
                </a:solidFill>
                <a:latin typeface="+mj-lt"/>
              </a:rPr>
            </a:br>
            <a:r>
              <a:rPr lang="pl-PL" sz="3200" b="1" dirty="0" smtClean="0">
                <a:solidFill>
                  <a:srgbClr val="000000"/>
                </a:solidFill>
                <a:latin typeface="+mj-lt"/>
              </a:rPr>
              <a:t>i są one jednakowe w całej Polsce.</a:t>
            </a:r>
          </a:p>
        </p:txBody>
      </p:sp>
      <p:sp>
        <p:nvSpPr>
          <p:cNvPr id="2662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2662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AA873-D9E5-426E-96FC-E6749D1E84F4}" type="slidenum">
              <a:rPr lang="pl-PL" smtClean="0"/>
              <a:pPr>
                <a:defRPr/>
              </a:pPr>
              <a:t>24</a:t>
            </a:fld>
            <a:endParaRPr lang="pl-PL" smtClean="0">
              <a:latin typeface="Arial CE"/>
            </a:endParaRPr>
          </a:p>
        </p:txBody>
      </p:sp>
      <p:pic>
        <p:nvPicPr>
          <p:cNvPr id="29702" name="Picture 4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8488" y="4437063"/>
            <a:ext cx="1533525" cy="146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 eaLnBrk="1" hangingPunct="1"/>
            <a:r>
              <a:rPr lang="pl-PL" sz="3200" smtClean="0">
                <a:solidFill>
                  <a:srgbClr val="FF0000"/>
                </a:solidFill>
                <a:latin typeface="Arial Black" pitchFamily="34" charset="0"/>
              </a:rPr>
              <a:t>TERMINY EGZAMINU POPRAWKOWEGO</a:t>
            </a:r>
            <a:r>
              <a:rPr lang="pl-PL" sz="3200" smtClean="0">
                <a:latin typeface="Tahoma" pitchFamily="34" charset="0"/>
              </a:rPr>
              <a:t/>
            </a:r>
            <a:br>
              <a:rPr lang="pl-PL" sz="3200" smtClean="0">
                <a:latin typeface="Tahoma" pitchFamily="34" charset="0"/>
              </a:rPr>
            </a:br>
            <a:endParaRPr lang="pl-PL" sz="3200" smtClean="0">
              <a:latin typeface="Tahoma" pitchFamily="34" charset="0"/>
            </a:endParaRPr>
          </a:p>
        </p:txBody>
      </p:sp>
      <p:pic>
        <p:nvPicPr>
          <p:cNvPr id="30723" name="Picture 6" descr="j029575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2349500"/>
            <a:ext cx="1946275" cy="1943100"/>
          </a:xfrm>
        </p:spPr>
      </p:pic>
      <p:sp>
        <p:nvSpPr>
          <p:cNvPr id="1146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197100" y="1905000"/>
            <a:ext cx="6489700" cy="4095750"/>
          </a:xfrm>
        </p:spPr>
        <p:txBody>
          <a:bodyPr>
            <a:normAutofit lnSpcReduction="10000"/>
          </a:bodyPr>
          <a:lstStyle/>
          <a:p>
            <a:pPr marL="541338" indent="-541338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tabLst>
                <a:tab pos="541338" algn="l"/>
              </a:tabLst>
              <a:defRPr/>
            </a:pPr>
            <a:r>
              <a:rPr lang="pl-PL" sz="2400" b="1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Pisemny -  25 sierpnia 2020 r. ,      godz. 9.00*</a:t>
            </a:r>
          </a:p>
          <a:p>
            <a:pPr marL="541338" indent="-541338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tabLst>
                <a:tab pos="541338" algn="l"/>
              </a:tabLst>
              <a:defRPr/>
            </a:pPr>
            <a:r>
              <a:rPr lang="pl-PL" sz="2400" b="1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400" b="1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    Ustny      –  24- 25 sierpnia 2020 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l-PL" sz="2400" b="1" dirty="0" smtClean="0">
                <a:solidFill>
                  <a:srgbClr val="0070C0"/>
                </a:solidFill>
                <a:latin typeface="+mj-lt"/>
                <a:cs typeface="Tahoma" pitchFamily="34" charset="0"/>
              </a:rPr>
              <a:t>       ( macierzysta szkoła)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pl-PL" sz="2400" dirty="0" smtClean="0">
              <a:solidFill>
                <a:schemeClr val="bg2">
                  <a:lumMod val="40000"/>
                  <a:lumOff val="60000"/>
                </a:schemeClr>
              </a:solidFill>
              <a:latin typeface="+mj-lt"/>
              <a:cs typeface="Tahoma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pl-PL" sz="2400" dirty="0" smtClean="0">
                <a:latin typeface="+mj-lt"/>
                <a:cs typeface="Tahoma" pitchFamily="34" charset="0"/>
              </a:rPr>
              <a:t>* Informacja o miejscu egzaminu oraz o szczegółowych terminach egzaminów ustnych zostanie umieszczona na stronie internetowej właściwej okręgowej komisji egzaminacyjnej w terminie do dnia 14 sierpnia 2020r</a:t>
            </a:r>
            <a:r>
              <a:rPr lang="pl-PL" sz="2000" dirty="0" smtClean="0">
                <a:latin typeface="Tahoma" pitchFamily="34" charset="0"/>
                <a:cs typeface="Tahoma" pitchFamily="34" charset="0"/>
              </a:rPr>
              <a:t>.</a:t>
            </a:r>
            <a:endParaRPr lang="pl-PL" sz="2000" dirty="0" smtClean="0">
              <a:solidFill>
                <a:schemeClr val="folHlink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770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32771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FD229-C3D6-4D77-AE5A-CFCF206F0110}" type="slidenum">
              <a:rPr lang="pl-PL"/>
              <a:pPr>
                <a:defRPr/>
              </a:pPr>
              <a:t>25</a:t>
            </a:fld>
            <a:endParaRPr lang="pl-PL">
              <a:latin typeface="Arial CE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6" descr="CKE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28625" y="457200"/>
            <a:ext cx="2000250" cy="1966913"/>
          </a:xfrm>
        </p:spPr>
      </p:pic>
      <p:sp>
        <p:nvSpPr>
          <p:cNvPr id="2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34819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2965E-8018-4BE2-8E88-10E66CBD1068}" type="slidenum">
              <a:rPr lang="pl-PL" smtClean="0"/>
              <a:pPr>
                <a:defRPr/>
              </a:pPr>
              <a:t>26</a:t>
            </a:fld>
            <a:endParaRPr lang="pl-PL" smtClean="0">
              <a:latin typeface="Arial CE"/>
            </a:endParaRPr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</p:spPr>
        <p:txBody>
          <a:bodyPr/>
          <a:lstStyle/>
          <a:p>
            <a:pPr algn="ctr" eaLnBrk="1" hangingPunct="1"/>
            <a:r>
              <a:rPr lang="pl-PL" smtClean="0">
                <a:solidFill>
                  <a:srgbClr val="FF3300"/>
                </a:solidFill>
                <a:latin typeface="Arial Black" pitchFamily="34" charset="0"/>
              </a:rPr>
              <a:t>WAŻNE ADRESY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500" y="1752600"/>
            <a:ext cx="8572500" cy="4033838"/>
          </a:xfrm>
        </p:spPr>
        <p:txBody>
          <a:bodyPr/>
          <a:lstStyle/>
          <a:p>
            <a:pPr eaLnBrk="1" hangingPunct="1"/>
            <a:endParaRPr lang="pl-PL" smtClean="0">
              <a:hlinkClick r:id="rId3"/>
            </a:endParaRPr>
          </a:p>
          <a:p>
            <a:pPr eaLnBrk="1" hangingPunct="1"/>
            <a:r>
              <a:rPr lang="pl-PL" sz="3200" b="1" smtClean="0">
                <a:hlinkClick r:id="rId3"/>
              </a:rPr>
              <a:t>www.cke.gov.pl</a:t>
            </a:r>
            <a:endParaRPr lang="pl-PL" sz="3200" b="1" smtClean="0"/>
          </a:p>
          <a:p>
            <a:pPr eaLnBrk="1" hangingPunct="1">
              <a:buFont typeface="Wingdings" pitchFamily="2" charset="2"/>
              <a:buNone/>
            </a:pPr>
            <a:endParaRPr lang="pl-PL" sz="3200" b="1" smtClean="0">
              <a:hlinkClick r:id="rId4"/>
            </a:endParaRPr>
          </a:p>
          <a:p>
            <a:pPr eaLnBrk="1" hangingPunct="1"/>
            <a:r>
              <a:rPr lang="pl-PL" sz="3200" b="1" smtClean="0">
                <a:hlinkClick r:id="rId4"/>
              </a:rPr>
              <a:t>www.oke.jaworzno.pl</a:t>
            </a:r>
            <a:endParaRPr lang="pl-PL" sz="3200" b="1" smtClean="0"/>
          </a:p>
          <a:p>
            <a:pPr eaLnBrk="1" hangingPunct="1"/>
            <a:r>
              <a:rPr lang="pl-PL" sz="2800" b="1" smtClean="0"/>
              <a:t>Filmiki i materiały dydaktyczne z języka polskiego ,biologii https://www.youtube.com/user/ckeedupl</a:t>
            </a:r>
          </a:p>
          <a:p>
            <a:pPr lvl="4" eaLnBrk="1" hangingPunct="1"/>
            <a:endParaRPr lang="pl-PL" sz="3200" b="1" smtClean="0"/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34819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E7FB56-565B-4D36-943D-3895F3DA123F}" type="slidenum">
              <a:rPr lang="pl-PL" smtClean="0"/>
              <a:pPr>
                <a:defRPr/>
              </a:pPr>
              <a:t>27</a:t>
            </a:fld>
            <a:endParaRPr lang="pl-PL" smtClean="0">
              <a:latin typeface="Arial CE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457200"/>
            <a:ext cx="7010400" cy="1295400"/>
          </a:xfrm>
        </p:spPr>
        <p:txBody>
          <a:bodyPr/>
          <a:lstStyle/>
          <a:p>
            <a:pPr algn="ctr" eaLnBrk="1" hangingPunct="1"/>
            <a:r>
              <a:rPr lang="pl-PL" sz="4400" smtClean="0">
                <a:solidFill>
                  <a:srgbClr val="FF3300"/>
                </a:solidFill>
                <a:latin typeface="Arial Black" pitchFamily="34" charset="0"/>
              </a:rPr>
              <a:t>INFORMACJE DLA UCZNIÓW /RODZICÓW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2143125"/>
            <a:ext cx="8643937" cy="2000250"/>
          </a:xfrm>
        </p:spPr>
        <p:txBody>
          <a:bodyPr/>
          <a:lstStyle/>
          <a:p>
            <a:pPr eaLnBrk="1" hangingPunct="1"/>
            <a:endParaRPr lang="pl-PL" sz="2000" b="1" smtClean="0">
              <a:solidFill>
                <a:srgbClr val="7030A0"/>
              </a:solidFill>
            </a:endParaRPr>
          </a:p>
          <a:p>
            <a:pPr eaLnBrk="1" hangingPunct="1"/>
            <a:r>
              <a:rPr lang="pl-PL" sz="2000" b="1" smtClean="0">
                <a:solidFill>
                  <a:srgbClr val="7030A0"/>
                </a:solidFill>
              </a:rPr>
              <a:t>Uczeń powinien </a:t>
            </a:r>
            <a:r>
              <a:rPr lang="pl-PL" sz="2000" b="1" u="sng" smtClean="0">
                <a:solidFill>
                  <a:srgbClr val="7030A0"/>
                </a:solidFill>
              </a:rPr>
              <a:t>racjonalnie i odpowiedzialnie dokonywać wyboru przedmiotów egzaminacyjnych- dodatkowych </a:t>
            </a:r>
            <a:r>
              <a:rPr lang="pl-PL" sz="2000" b="1" smtClean="0">
                <a:solidFill>
                  <a:srgbClr val="7030A0"/>
                </a:solidFill>
              </a:rPr>
              <a:t>, bowiem np. zadeklarowanie egzaminu i niestawienie się na nim  w danym roku wiąże się z koniecznością wniesienia opłaty za egzamin w przypadku chęci przystąpienia do egzaminu z tego samego przedmiotu w latach kolejnych</a:t>
            </a:r>
            <a:r>
              <a:rPr lang="pl-PL" sz="2000" smtClean="0"/>
              <a:t>.</a:t>
            </a:r>
          </a:p>
          <a:p>
            <a:pPr eaLnBrk="1" hangingPunct="1"/>
            <a:r>
              <a:rPr lang="pl-PL" sz="2000" b="1" smtClean="0"/>
              <a:t>( Opłata 50 zł brutto)</a:t>
            </a:r>
          </a:p>
          <a:p>
            <a:pPr eaLnBrk="1" hangingPunct="1">
              <a:buFont typeface="Wingdings 2" pitchFamily="18" charset="2"/>
              <a:buNone/>
            </a:pPr>
            <a:endParaRPr lang="pl-PL" sz="2000" b="1" smtClean="0"/>
          </a:p>
          <a:p>
            <a:pPr eaLnBrk="1" hangingPunct="1"/>
            <a:r>
              <a:rPr lang="pl-PL" sz="2000" b="1" smtClean="0"/>
              <a:t>Opłatę wnosi również absolwent który po raz trzeci i kolejny przystępuje do egzaminu z tego samego przedmiotu obowiązkowego.   </a:t>
            </a:r>
            <a:endParaRPr lang="pl-PL" sz="2000" b="1" u="sng" smtClean="0"/>
          </a:p>
        </p:txBody>
      </p:sp>
      <p:pic>
        <p:nvPicPr>
          <p:cNvPr id="32774" name="Picture 2" descr="C:\Program Files (x86)\Microsoft Office\MEDIA\CAGCAT10\j0299125.wmf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457200"/>
            <a:ext cx="2286000" cy="2114550"/>
          </a:xfr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34819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AAC32-E2D7-44A9-9613-E36B8B1A41EE}" type="slidenum">
              <a:rPr lang="pl-PL" smtClean="0"/>
              <a:pPr>
                <a:defRPr/>
              </a:pPr>
              <a:t>28</a:t>
            </a:fld>
            <a:endParaRPr lang="pl-PL" smtClean="0">
              <a:latin typeface="Arial CE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2875" y="457200"/>
            <a:ext cx="9001125" cy="1295400"/>
          </a:xfrm>
        </p:spPr>
        <p:txBody>
          <a:bodyPr/>
          <a:lstStyle/>
          <a:p>
            <a:pPr algn="ctr" eaLnBrk="1" hangingPunct="1"/>
            <a:r>
              <a:rPr lang="pl-PL" sz="4400" smtClean="0">
                <a:solidFill>
                  <a:srgbClr val="FF3300"/>
                </a:solidFill>
                <a:latin typeface="Arial Black" pitchFamily="34" charset="0"/>
              </a:rPr>
              <a:t>INFORMACJE DLA </a:t>
            </a:r>
            <a:br>
              <a:rPr lang="pl-PL" sz="4400" smtClean="0">
                <a:solidFill>
                  <a:srgbClr val="FF3300"/>
                </a:solidFill>
                <a:latin typeface="Arial Black" pitchFamily="34" charset="0"/>
              </a:rPr>
            </a:br>
            <a:r>
              <a:rPr lang="pl-PL" sz="4400" smtClean="0">
                <a:solidFill>
                  <a:srgbClr val="FF3300"/>
                </a:solidFill>
                <a:latin typeface="Arial Black" pitchFamily="34" charset="0"/>
              </a:rPr>
              <a:t>UCZNIÓW/ RODZICÓW</a:t>
            </a:r>
          </a:p>
        </p:txBody>
      </p:sp>
      <p:pic>
        <p:nvPicPr>
          <p:cNvPr id="337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440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8" name="Symbol zastępczy zawartości 10"/>
          <p:cNvSpPr>
            <a:spLocks noGrp="1"/>
          </p:cNvSpPr>
          <p:nvPr>
            <p:ph/>
          </p:nvPr>
        </p:nvSpPr>
        <p:spPr>
          <a:xfrm>
            <a:off x="357188" y="5715000"/>
            <a:ext cx="8329612" cy="641350"/>
          </a:xfrm>
        </p:spPr>
        <p:txBody>
          <a:bodyPr/>
          <a:lstStyle/>
          <a:p>
            <a:r>
              <a:rPr lang="pl-PL" sz="1800" b="1" smtClean="0"/>
              <a:t>Zrzut  strony   cke.gov.pl/egzamin-maturalny/egzamin-w-nowej-formule/materialy-dodatkowe/filmy/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34819" name="Symbol zastępczy zawartości 4"/>
          <p:cNvSpPr>
            <a:spLocks noGrp="1"/>
          </p:cNvSpPr>
          <p:nvPr>
            <p:ph idx="1"/>
          </p:nvPr>
        </p:nvSpPr>
        <p:spPr>
          <a:xfrm>
            <a:off x="1928813" y="2643188"/>
            <a:ext cx="7010400" cy="34528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mtClean="0"/>
              <a:t>Opracowała Marzena Tejchman</a:t>
            </a:r>
          </a:p>
          <a:p>
            <a:pPr eaLnBrk="1" hangingPunct="1"/>
            <a:r>
              <a:rPr lang="pl-PL" smtClean="0"/>
              <a:t>Nauczyciel matematyki w Zespole </a:t>
            </a:r>
          </a:p>
          <a:p>
            <a:pPr eaLnBrk="1" hangingPunct="1">
              <a:buFont typeface="Wingdings" pitchFamily="2" charset="2"/>
              <a:buNone/>
            </a:pPr>
            <a:r>
              <a:rPr lang="pl-PL" smtClean="0"/>
              <a:t>     Szkół Spożywczych w Zabrzu</a:t>
            </a:r>
          </a:p>
        </p:txBody>
      </p:sp>
      <p:sp>
        <p:nvSpPr>
          <p:cNvPr id="36868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36869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4C5814-B242-4CA0-A978-11DF3881DC61}" type="slidenum">
              <a:rPr lang="pl-PL"/>
              <a:pPr>
                <a:defRPr/>
              </a:pPr>
              <a:t>29</a:t>
            </a:fld>
            <a:endParaRPr lang="pl-PL">
              <a:latin typeface="Arial CE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b="1" smtClean="0">
                <a:solidFill>
                  <a:srgbClr val="FF0000"/>
                </a:solidFill>
              </a:rPr>
              <a:t>CZĘŚĆ USTNA</a:t>
            </a: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847850"/>
          <a:ext cx="8229600" cy="44658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229600"/>
              </a:tblGrid>
              <a:tr h="1581151">
                <a:tc>
                  <a:txBody>
                    <a:bodyPr/>
                    <a:lstStyle/>
                    <a:p>
                      <a:pPr algn="ctr"/>
                      <a:endParaRPr lang="pl-PL" sz="2400" b="1" dirty="0" smtClean="0">
                        <a:latin typeface="+mj-lt"/>
                      </a:endParaRPr>
                    </a:p>
                    <a:p>
                      <a:pPr algn="ctr"/>
                      <a:r>
                        <a:rPr lang="pl-PL" sz="2800" b="1" dirty="0" smtClean="0">
                          <a:latin typeface="+mj-lt"/>
                        </a:rPr>
                        <a:t>Przedmioty</a:t>
                      </a:r>
                      <a:r>
                        <a:rPr lang="pl-PL" sz="2800" b="1" baseline="0" dirty="0" smtClean="0">
                          <a:latin typeface="+mj-lt"/>
                        </a:rPr>
                        <a:t> obowiązkowe </a:t>
                      </a:r>
                    </a:p>
                    <a:p>
                      <a:pPr algn="ctr"/>
                      <a:r>
                        <a:rPr lang="pl-PL" sz="2400" b="1" u="sng" baseline="0" dirty="0" smtClean="0">
                          <a:latin typeface="+mj-lt"/>
                        </a:rPr>
                        <a:t>nie określa się poziomu</a:t>
                      </a:r>
                    </a:p>
                    <a:p>
                      <a:pPr algn="ctr"/>
                      <a:endParaRPr lang="pl-PL" sz="2400" b="1" baseline="0" dirty="0" smtClean="0">
                        <a:latin typeface="+mj-lt"/>
                      </a:endParaRPr>
                    </a:p>
                    <a:p>
                      <a:pPr algn="ctr"/>
                      <a:endParaRPr lang="pl-PL" sz="2400" b="1" dirty="0">
                        <a:latin typeface="+mj-lt"/>
                      </a:endParaRPr>
                    </a:p>
                  </a:txBody>
                  <a:tcPr anchor="ctr"/>
                </a:tc>
              </a:tr>
              <a:tr h="545264">
                <a:tc>
                  <a:txBody>
                    <a:bodyPr/>
                    <a:lstStyle/>
                    <a:p>
                      <a:pPr algn="l">
                        <a:buClr>
                          <a:srgbClr val="000000"/>
                        </a:buClr>
                        <a:buSzPct val="128000"/>
                        <a:buFontTx/>
                        <a:buBlip>
                          <a:blip r:embed="rId2"/>
                        </a:buBlip>
                      </a:pPr>
                      <a:r>
                        <a:rPr lang="pl-PL" sz="2800" b="1" dirty="0" smtClean="0">
                          <a:latin typeface="+mj-lt"/>
                        </a:rPr>
                        <a:t> język polski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/>
                </a:tc>
              </a:tr>
              <a:tr h="688466">
                <a:tc>
                  <a:txBody>
                    <a:bodyPr/>
                    <a:lstStyle/>
                    <a:p>
                      <a:pPr algn="l">
                        <a:buClr>
                          <a:srgbClr val="000000"/>
                        </a:buClr>
                        <a:buSzPct val="123000"/>
                        <a:buFontTx/>
                        <a:buBlip>
                          <a:blip r:embed="rId2"/>
                        </a:buBlip>
                      </a:pPr>
                      <a:r>
                        <a:rPr lang="pl-PL" sz="2800" b="1" dirty="0" smtClean="0">
                          <a:latin typeface="+mj-lt"/>
                        </a:rPr>
                        <a:t> język obcy nowożytny</a:t>
                      </a:r>
                      <a:endParaRPr lang="pl-PL" sz="2800" b="1" dirty="0">
                        <a:latin typeface="+mj-lt"/>
                      </a:endParaRPr>
                    </a:p>
                  </a:txBody>
                  <a:tcPr/>
                </a:tc>
              </a:tr>
              <a:tr h="1250899">
                <a:tc>
                  <a:txBody>
                    <a:bodyPr/>
                    <a:lstStyle/>
                    <a:p>
                      <a:pPr algn="l">
                        <a:buClr>
                          <a:srgbClr val="000000"/>
                        </a:buClr>
                        <a:buSzPct val="120000"/>
                        <a:buFontTx/>
                        <a:buBlip>
                          <a:blip r:embed="rId2"/>
                        </a:buBlip>
                      </a:pPr>
                      <a:r>
                        <a:rPr lang="pl-PL" sz="2400" b="1" dirty="0" smtClean="0">
                          <a:latin typeface="+mj-lt"/>
                        </a:rPr>
                        <a:t> język mniejszości narodowej</a:t>
                      </a:r>
                    </a:p>
                    <a:p>
                      <a:pPr marL="357188" indent="0" algn="l">
                        <a:buClr>
                          <a:srgbClr val="000000"/>
                        </a:buClr>
                        <a:buSzPct val="120000"/>
                        <a:buFontTx/>
                        <a:buNone/>
                      </a:pPr>
                      <a:r>
                        <a:rPr lang="pl-PL" sz="2400" b="1" dirty="0" smtClean="0">
                          <a:latin typeface="+mj-lt"/>
                        </a:rPr>
                        <a:t>   (absolwenci szkół lub oddziałów z językiem nauczania mniejszości   narodowej)</a:t>
                      </a:r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934B7-C73C-499E-9475-CD749BEB224B}" type="slidenum">
              <a:rPr lang="pl-PL" smtClean="0"/>
              <a:pPr>
                <a:defRPr/>
              </a:pPr>
              <a:t>3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716088"/>
          </a:xfrm>
        </p:spPr>
        <p:txBody>
          <a:bodyPr/>
          <a:lstStyle/>
          <a:p>
            <a:pPr algn="ctr" eaLnBrk="1" hangingPunct="1"/>
            <a:r>
              <a:rPr lang="pl-PL" smtClean="0"/>
              <a:t/>
            </a:r>
            <a:br>
              <a:rPr lang="pl-PL" smtClean="0"/>
            </a:br>
            <a:r>
              <a:rPr lang="pl-PL" sz="3200" b="1" smtClean="0">
                <a:solidFill>
                  <a:srgbClr val="FF0000"/>
                </a:solidFill>
              </a:rPr>
              <a:t>NOWA FORMUŁA EGZAMINU USTNEGO</a:t>
            </a:r>
            <a:br>
              <a:rPr lang="pl-PL" sz="3200" b="1" smtClean="0">
                <a:solidFill>
                  <a:srgbClr val="FF0000"/>
                </a:solidFill>
              </a:rPr>
            </a:br>
            <a:r>
              <a:rPr lang="pl-PL" sz="2400" b="1" smtClean="0">
                <a:solidFill>
                  <a:srgbClr val="FF0000"/>
                </a:solidFill>
              </a:rPr>
              <a:t>z języka polskiego ,mniejszości narodowej, języka mniejszości etnicznej i języka regionalnego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08275"/>
            <a:ext cx="8229600" cy="3616325"/>
          </a:xfrm>
        </p:spPr>
        <p:txBody>
          <a:bodyPr/>
          <a:lstStyle/>
          <a:p>
            <a:pPr eaLnBrk="1" hangingPunct="1">
              <a:defRPr/>
            </a:pPr>
            <a:endParaRPr lang="pl-PL" dirty="0" smtClean="0">
              <a:latin typeface="+mj-lt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l-PL" dirty="0" smtClean="0">
                <a:latin typeface="+mj-lt"/>
              </a:rPr>
              <a:t>Egzamin trwa około 15minut i składa się z dwóch części:</a:t>
            </a:r>
          </a:p>
          <a:p>
            <a:pPr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pl-PL" dirty="0" smtClean="0">
                <a:latin typeface="+mj-lt"/>
              </a:rPr>
              <a:t> wypowiedzi monologowej zdającego dotyczącej wylosowanego polecenia (ok.10 minut).</a:t>
            </a:r>
          </a:p>
          <a:p>
            <a:pPr eaLnBrk="1" hangingPunct="1">
              <a:buFont typeface="Wingdings 2" pitchFamily="18" charset="2"/>
              <a:buBlip>
                <a:blip r:embed="rId2"/>
              </a:buBlip>
              <a:defRPr/>
            </a:pPr>
            <a:r>
              <a:rPr lang="pl-PL" dirty="0" smtClean="0">
                <a:latin typeface="+mj-lt"/>
              </a:rPr>
              <a:t>  rozmowy zdającego z zespołem przedmiotowym, dotyczącej tej wypowiedzi (ok. 5 minut).</a:t>
            </a:r>
          </a:p>
          <a:p>
            <a:pPr eaLnBrk="1" hangingPunct="1">
              <a:defRPr/>
            </a:pPr>
            <a:endParaRPr lang="pl-PL" dirty="0" smtClean="0">
              <a:latin typeface="+mj-lt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599F3-FF4B-48C4-95B4-C2D9ED617659}" type="slidenum">
              <a:rPr lang="pl-PL" smtClean="0"/>
              <a:pPr>
                <a:defRPr/>
              </a:pPr>
              <a:t>4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ytuł 1"/>
          <p:cNvSpPr>
            <a:spLocks noGrp="1"/>
          </p:cNvSpPr>
          <p:nvPr>
            <p:ph type="title"/>
          </p:nvPr>
        </p:nvSpPr>
        <p:spPr>
          <a:xfrm>
            <a:off x="395288" y="776288"/>
            <a:ext cx="8229600" cy="858837"/>
          </a:xfrm>
        </p:spPr>
        <p:txBody>
          <a:bodyPr/>
          <a:lstStyle/>
          <a:p>
            <a:pPr algn="ctr" eaLnBrk="1" hangingPunct="1"/>
            <a:r>
              <a:rPr lang="pl-PL" sz="3200" b="1" smtClean="0">
                <a:solidFill>
                  <a:srgbClr val="FF3300"/>
                </a:solidFill>
              </a:rPr>
              <a:t>CZĘŚĆ USTNA- JĘZYK  OBCY NOWOŻYTNY </a:t>
            </a:r>
          </a:p>
        </p:txBody>
      </p:sp>
      <p:sp>
        <p:nvSpPr>
          <p:cNvPr id="23555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>
                <a:latin typeface="Arial CE"/>
              </a:rPr>
              <a:t>Egzamin maturalny w 2020 roku.</a:t>
            </a:r>
            <a:endParaRPr lang="pl-PL" dirty="0">
              <a:latin typeface="Arial CE"/>
            </a:endParaRPr>
          </a:p>
        </p:txBody>
      </p:sp>
      <p:sp>
        <p:nvSpPr>
          <p:cNvPr id="23556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81C54-CE54-4468-8DE8-1F0B1389C855}" type="slidenum">
              <a:rPr lang="pl-PL"/>
              <a:pPr>
                <a:defRPr/>
              </a:pPr>
              <a:t>5</a:t>
            </a:fld>
            <a:endParaRPr lang="pl-PL">
              <a:latin typeface="Arial CE"/>
            </a:endParaRPr>
          </a:p>
        </p:txBody>
      </p:sp>
      <p:graphicFrame>
        <p:nvGraphicFramePr>
          <p:cNvPr id="12" name="Symbol zastępczy zawartości 11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2296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1" name="Symbol zastępczy zawartości 11"/>
          <p:cNvGraphicFramePr>
            <a:graphicFrameLocks/>
          </p:cNvGraphicFramePr>
          <p:nvPr/>
        </p:nvGraphicFramePr>
        <p:xfrm>
          <a:off x="395536" y="4293096"/>
          <a:ext cx="822960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FF0000"/>
                </a:solidFill>
              </a:rPr>
              <a:t>CZĘŚĆ PISEMNA W NOWEJ FORMULE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23850" y="1617663"/>
          <a:ext cx="8363272" cy="51684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960118"/>
                <a:gridCol w="4403154"/>
              </a:tblGrid>
              <a:tr h="509771"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+mj-lt"/>
                        </a:rPr>
                        <a:t>Przedmioty obowiązkowe</a:t>
                      </a:r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+mj-lt"/>
                        </a:rPr>
                        <a:t> Przedmioty dodatkowe</a:t>
                      </a:r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</a:tr>
              <a:tr h="1150849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b="1" dirty="0" smtClean="0">
                          <a:latin typeface="+mj-lt"/>
                        </a:rPr>
                        <a:t>  język polski</a:t>
                      </a:r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§"/>
                      </a:pPr>
                      <a:r>
                        <a:rPr lang="pl-PL" sz="2400" b="1" dirty="0" smtClean="0">
                          <a:latin typeface="+mj-lt"/>
                        </a:rPr>
                        <a:t> absolwent ma obowiązek przystąpić do części pisemnej</a:t>
                      </a:r>
                      <a:r>
                        <a:rPr lang="pl-PL" sz="2400" b="1" baseline="0" dirty="0" smtClean="0">
                          <a:latin typeface="+mj-lt"/>
                        </a:rPr>
                        <a:t> 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pl-PL" sz="2400" b="1" baseline="0" dirty="0" smtClean="0">
                          <a:latin typeface="+mj-lt"/>
                        </a:rPr>
                        <a:t>   z jednego przedmiotu </a:t>
                      </a:r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</a:tr>
              <a:tr h="509771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b="1" dirty="0" smtClean="0">
                          <a:latin typeface="+mj-lt"/>
                        </a:rPr>
                        <a:t>  matematyka </a:t>
                      </a:r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pl-PL" sz="2400" b="1" dirty="0" smtClean="0">
                        <a:latin typeface="+mj-lt"/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pl-PL" sz="2000" b="1" dirty="0" smtClean="0">
                          <a:latin typeface="+mj-lt"/>
                        </a:rPr>
                        <a:t>  absolwent ma również prawo przystąpić do egzaminu maturalnego z nie więcej niż 5 przedmiotów dodatkowych</a:t>
                      </a:r>
                      <a:endParaRPr lang="pl-PL" sz="2000" b="1" dirty="0">
                        <a:latin typeface="+mj-lt"/>
                      </a:endParaRPr>
                    </a:p>
                  </a:txBody>
                  <a:tcPr/>
                </a:tc>
              </a:tr>
              <a:tr h="509771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język</a:t>
                      </a:r>
                      <a:r>
                        <a:rPr kumimoji="0" lang="pl-PL" sz="24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obcy nowożytny </a:t>
                      </a:r>
                      <a:r>
                        <a:rPr kumimoji="0" lang="pl-PL" sz="20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(ten sam co w części ustnej)</a:t>
                      </a:r>
                      <a:endParaRPr lang="pl-PL" sz="2000" b="1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7410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kumimoji="0" lang="pl-PL" sz="24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20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język mniejszości narodowej (absolwenci szkół lub oddziałów z językiem nauczania mniejszości narodowej)</a:t>
                      </a:r>
                    </a:p>
                    <a:p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</a:tr>
              <a:tr h="140133">
                <a:tc>
                  <a:txBody>
                    <a:bodyPr/>
                    <a:lstStyle/>
                    <a:p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3A0D04-A07F-4510-AB90-5358D7078C95}" type="slidenum">
              <a:rPr lang="pl-PL" smtClean="0"/>
              <a:pPr>
                <a:defRPr/>
              </a:pPr>
              <a:t>6</a:t>
            </a:fld>
            <a:endParaRPr lang="pl-PL" dirty="0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571875"/>
            <a:ext cx="790098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pl-PL" sz="4000" b="1" smtClean="0">
                <a:solidFill>
                  <a:srgbClr val="FF0000"/>
                </a:solidFill>
              </a:rPr>
              <a:t>BUDOWA ARKUSZA  MATURALNEGO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FB883A-2D18-412A-BFE0-31CBE8138B01}" type="slidenum">
              <a:rPr lang="pl-PL" smtClean="0"/>
              <a:pPr>
                <a:defRPr/>
              </a:pPr>
              <a:t>7</a:t>
            </a:fld>
            <a:endParaRPr lang="pl-PL" dirty="0">
              <a:latin typeface="Arial CE" charset="-18"/>
            </a:endParaRPr>
          </a:p>
        </p:txBody>
      </p:sp>
      <p:pic>
        <p:nvPicPr>
          <p:cNvPr id="112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1557338"/>
            <a:ext cx="8362950" cy="2014537"/>
          </a:xfrm>
          <a:noFill/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3600" b="1" smtClean="0">
                <a:solidFill>
                  <a:srgbClr val="FF0000"/>
                </a:solidFill>
              </a:rPr>
              <a:t>LISTA PRZEDMIOTÓW DO WYBORU </a:t>
            </a:r>
            <a:br>
              <a:rPr lang="pl-PL" sz="3600" b="1" smtClean="0">
                <a:solidFill>
                  <a:srgbClr val="FF0000"/>
                </a:solidFill>
              </a:rPr>
            </a:br>
            <a:r>
              <a:rPr lang="pl-PL" sz="3600" b="1" smtClean="0">
                <a:solidFill>
                  <a:srgbClr val="FF0000"/>
                </a:solidFill>
              </a:rPr>
              <a:t>W NOWEJ FORMULE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46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22712"/>
                <a:gridCol w="4906888"/>
              </a:tblGrid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biologia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chemia </a:t>
                      </a:r>
                      <a:endParaRPr lang="pl-PL" sz="2400" b="1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wiedza o społeczeństwie</a:t>
                      </a:r>
                      <a:endParaRPr lang="pl-PL" sz="2400" b="1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baseline="0" dirty="0" smtClean="0">
                          <a:latin typeface="+mj-lt"/>
                        </a:rPr>
                        <a:t> filozofia 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i="0" baseline="0" dirty="0" smtClean="0">
                          <a:latin typeface="+mj-lt"/>
                        </a:rPr>
                        <a:t>  język mniejszości  narodowej </a:t>
                      </a:r>
                      <a:endParaRPr lang="pl-PL" sz="2400" b="1" i="0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fizyka 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b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język mniejszości etnicznej</a:t>
                      </a:r>
                      <a:endParaRPr lang="pl-PL" sz="2400" b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geografia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język regionalny  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historia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język łaciński  i kultura antyczna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 historia muzyki 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chemeClr val="accent4">
                            <a:lumMod val="75000"/>
                          </a:schemeClr>
                        </a:buClr>
                        <a:buFontTx/>
                        <a:buBlip>
                          <a:blip r:embed="rId2"/>
                        </a:buBlip>
                      </a:pPr>
                      <a:r>
                        <a:rPr lang="pl-PL" sz="2400" baseline="0" dirty="0" smtClean="0">
                          <a:latin typeface="+mj-lt"/>
                        </a:rPr>
                        <a:t> </a:t>
                      </a:r>
                      <a:r>
                        <a:rPr lang="pl-PL" sz="2400" dirty="0" smtClean="0">
                          <a:latin typeface="+mj-lt"/>
                        </a:rPr>
                        <a:t>język obcy nowożytny </a:t>
                      </a:r>
                      <a:r>
                        <a:rPr lang="pl-PL" sz="2400" dirty="0" smtClean="0">
                          <a:solidFill>
                            <a:srgbClr val="00B0F0"/>
                          </a:solidFill>
                          <a:latin typeface="+mj-lt"/>
                        </a:rPr>
                        <a:t>– poziom R </a:t>
                      </a:r>
                      <a:endParaRPr lang="pl-PL" sz="2400" b="1" dirty="0">
                        <a:solidFill>
                          <a:srgbClr val="00B0F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dirty="0" smtClean="0">
                          <a:latin typeface="+mj-lt"/>
                        </a:rPr>
                        <a:t> historia sztuki 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3"/>
                        </a:buBlip>
                      </a:pPr>
                      <a:r>
                        <a:rPr lang="pl-PL" sz="2400" b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pl-PL" sz="2400" b="0" baseline="0" dirty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pl-PL" sz="2400" b="0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język polski</a:t>
                      </a:r>
                      <a:endParaRPr lang="pl-PL" sz="2400" b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pl-PL" sz="2400" dirty="0" smtClean="0">
                          <a:latin typeface="+mj-lt"/>
                        </a:rPr>
                        <a:t>  informatyka </a:t>
                      </a:r>
                      <a:endParaRPr kumimoji="0" lang="pl-PL" sz="24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l-PL" sz="2400" b="1" kern="1200" dirty="0" smtClean="0">
                        <a:solidFill>
                          <a:srgbClr val="000000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b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matematyka </a:t>
                      </a:r>
                      <a:endParaRPr lang="pl-PL" sz="2400" b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E9F44-EEAB-4F51-960F-1C3C96F50BBA}" type="slidenum">
              <a:rPr lang="pl-PL" smtClean="0"/>
              <a:pPr>
                <a:defRPr/>
              </a:pPr>
              <a:t>8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l-PL" sz="3600" b="1" smtClean="0">
                <a:solidFill>
                  <a:srgbClr val="FF0000"/>
                </a:solidFill>
              </a:rPr>
              <a:t>POZIOMY    EGZAMINU  </a:t>
            </a:r>
            <a:br>
              <a:rPr lang="pl-PL" sz="3600" b="1" smtClean="0">
                <a:solidFill>
                  <a:srgbClr val="FF0000"/>
                </a:solidFill>
              </a:rPr>
            </a:br>
            <a:r>
              <a:rPr lang="pl-PL" sz="3600" b="1" smtClean="0">
                <a:solidFill>
                  <a:srgbClr val="FF0000"/>
                </a:solidFill>
              </a:rPr>
              <a:t>W NOWEJ FORMULE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57200" y="1989138"/>
          <a:ext cx="8229600" cy="425799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978896"/>
                <a:gridCol w="3250704"/>
              </a:tblGrid>
              <a:tr h="492344"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pl-PL" sz="2400" baseline="0" dirty="0" smtClean="0">
                          <a:latin typeface="+mj-lt"/>
                        </a:rPr>
                        <a:t>Przedmioty obowiązkowe</a:t>
                      </a:r>
                      <a:endParaRPr lang="pl-PL" sz="2400" b="1" baseline="0" dirty="0">
                        <a:solidFill>
                          <a:srgbClr val="FFFFC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aseline="0" dirty="0" smtClean="0">
                          <a:latin typeface="+mj-lt"/>
                        </a:rPr>
                        <a:t>Przedmioty dodatkowe</a:t>
                      </a:r>
                      <a:endParaRPr lang="pl-PL" sz="2400" b="1" baseline="0" dirty="0">
                        <a:solidFill>
                          <a:srgbClr val="FFFFC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49643">
                <a:tc>
                  <a:txBody>
                    <a:bodyPr/>
                    <a:lstStyle/>
                    <a:p>
                      <a:pPr algn="l">
                        <a:buFontTx/>
                        <a:buNone/>
                      </a:pPr>
                      <a:r>
                        <a:rPr lang="pl-PL" sz="2400" b="1" dirty="0" smtClean="0">
                          <a:latin typeface="+mj-lt"/>
                        </a:rPr>
                        <a:t>Pisemnie</a:t>
                      </a:r>
                      <a:r>
                        <a:rPr lang="pl-PL" sz="2400" b="1" baseline="0" dirty="0" smtClean="0">
                          <a:latin typeface="+mj-lt"/>
                        </a:rPr>
                        <a:t> na poziomie podstawowym:</a:t>
                      </a:r>
                      <a:endParaRPr lang="pl-PL" sz="2400" b="1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r>
                        <a:rPr lang="pl-PL" sz="2400" b="1" dirty="0" smtClean="0">
                          <a:latin typeface="+mj-lt"/>
                        </a:rPr>
                        <a:t>Tylko na poziomie rozszerzonym</a:t>
                      </a:r>
                      <a:endParaRPr lang="pl-PL" sz="2400" b="1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0976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b="1" baseline="0" dirty="0" smtClean="0">
                          <a:latin typeface="+mj-lt"/>
                        </a:rPr>
                        <a:t> język  polski 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>
                        <a:buFontTx/>
                        <a:buNone/>
                      </a:pPr>
                      <a:endParaRPr lang="pl-PL" sz="2000" b="1" baseline="0" dirty="0" smtClean="0">
                        <a:latin typeface="+mj-lt"/>
                      </a:endParaRPr>
                    </a:p>
                    <a:p>
                      <a:pPr algn="ctr">
                        <a:buFontTx/>
                        <a:buNone/>
                      </a:pPr>
                      <a:r>
                        <a:rPr lang="pl-PL" sz="2000" b="1" baseline="0" dirty="0" smtClean="0">
                          <a:latin typeface="+mj-lt"/>
                        </a:rPr>
                        <a:t>(lub dwujęzycznym 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pl-PL" sz="2000" b="1" baseline="0" dirty="0" smtClean="0">
                          <a:latin typeface="+mj-lt"/>
                        </a:rPr>
                        <a:t>w przypadku języków obcych-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lang="pl-PL" sz="2000" b="1" baseline="0" dirty="0" smtClean="0">
                          <a:latin typeface="+mj-lt"/>
                        </a:rPr>
                        <a:t>poziom do wyboru dla wszystkich zdających)</a:t>
                      </a:r>
                      <a:endParaRPr lang="pl-PL" sz="2000" b="1" i="0" baseline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0976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b="1" dirty="0" smtClean="0">
                          <a:latin typeface="+mj-lt"/>
                        </a:rPr>
                        <a:t> język obcy 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endParaRPr lang="pl-PL" sz="2000" b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0976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b="1" dirty="0" smtClean="0">
                          <a:latin typeface="+mj-lt"/>
                        </a:rPr>
                        <a:t> matematyka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endParaRPr lang="pl-PL" sz="20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09439"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pl-PL" sz="2400" b="1" dirty="0" smtClean="0">
                          <a:latin typeface="+mj-lt"/>
                        </a:rPr>
                        <a:t>Ustnie bez określania poziomów:</a:t>
                      </a:r>
                      <a:endParaRPr lang="pl-PL" sz="2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endParaRPr lang="pl-PL" sz="20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30976">
                <a:tc>
                  <a:txBody>
                    <a:bodyPr/>
                    <a:lstStyle/>
                    <a:p>
                      <a:pPr>
                        <a:buFontTx/>
                        <a:buBlip>
                          <a:blip r:embed="rId2"/>
                        </a:buBlip>
                      </a:pPr>
                      <a:r>
                        <a:rPr lang="pl-PL" sz="2400" b="1" dirty="0" smtClean="0">
                          <a:latin typeface="+mj-lt"/>
                        </a:rPr>
                        <a:t> język polski</a:t>
                      </a:r>
                      <a:endParaRPr lang="pl-PL" sz="2400" b="1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buFontTx/>
                        <a:buBlip>
                          <a:blip r:embed="rId3"/>
                        </a:buBlip>
                      </a:pPr>
                      <a:endParaRPr lang="pl-PL" sz="2000" b="0" dirty="0" smtClean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56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pl-PL" sz="2400" b="1" dirty="0" smtClean="0">
                          <a:latin typeface="+mj-lt"/>
                        </a:rPr>
                        <a:t>  język obcy nowożytny </a:t>
                      </a:r>
                      <a:endParaRPr kumimoji="0" lang="pl-PL" sz="2400" b="1" kern="1200" dirty="0" smtClean="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buFontTx/>
                        <a:buBlip>
                          <a:blip r:embed="rId3"/>
                        </a:buBlip>
                      </a:pPr>
                      <a:endParaRPr lang="pl-PL" sz="2000" b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pl-PL"/>
              <a:t>Egzamin maturalny w 2020 roku.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01B77-1AAC-47E2-9C3A-660CD6FB0D7F}" type="slidenum">
              <a:rPr lang="pl-PL" smtClean="0"/>
              <a:pPr>
                <a:defRPr/>
              </a:pPr>
              <a:t>9</a:t>
            </a:fld>
            <a:endParaRPr lang="pl-PL">
              <a:latin typeface="Arial CE" charset="-18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Niestandardowy 1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3371</TotalTime>
  <Words>1530</Words>
  <Application>Microsoft Office PowerPoint</Application>
  <PresentationFormat>Pokaz na ekranie (4:3)</PresentationFormat>
  <Paragraphs>277</Paragraphs>
  <Slides>29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9" baseType="lpstr">
      <vt:lpstr>Arial</vt:lpstr>
      <vt:lpstr>Calibri</vt:lpstr>
      <vt:lpstr>Constantia</vt:lpstr>
      <vt:lpstr>Wingdings 2</vt:lpstr>
      <vt:lpstr>Arial CE</vt:lpstr>
      <vt:lpstr>Wingdings</vt:lpstr>
      <vt:lpstr>Tahoma</vt:lpstr>
      <vt:lpstr>Times New Roman</vt:lpstr>
      <vt:lpstr>Arial Black</vt:lpstr>
      <vt:lpstr>Przepływ</vt:lpstr>
      <vt:lpstr>EGZAMIN MATURALNY 2020</vt:lpstr>
      <vt:lpstr>ZASADY OGÓLNE</vt:lpstr>
      <vt:lpstr>CZĘŚĆ USTNA</vt:lpstr>
      <vt:lpstr> NOWA FORMUŁA EGZAMINU USTNEGO z języka polskiego ,mniejszości narodowej, języka mniejszości etnicznej i języka regionalnego </vt:lpstr>
      <vt:lpstr>CZĘŚĆ USTNA- JĘZYK  OBCY NOWOŻYTNY </vt:lpstr>
      <vt:lpstr>CZĘŚĆ PISEMNA W NOWEJ FORMULE</vt:lpstr>
      <vt:lpstr>BUDOWA ARKUSZA  MATURALNEGO</vt:lpstr>
      <vt:lpstr>LISTA PRZEDMIOTÓW DO WYBORU  W NOWEJ FORMULE</vt:lpstr>
      <vt:lpstr>POZIOMY    EGZAMINU   W NOWEJ FORMULE</vt:lpstr>
      <vt:lpstr>DEKLARACJE  ZDAJĄCYCH</vt:lpstr>
      <vt:lpstr>DEKLARACJE  ZDAJĄCYCH</vt:lpstr>
      <vt:lpstr>    DOSTOSOWANIE  WARUNKÓW I FORMY PRZEPROWADZANIA EGZAMINU MATURALNEGO  </vt:lpstr>
      <vt:lpstr> SERWIS DLA MATURZYSTÓW</vt:lpstr>
      <vt:lpstr>TERMIN DODATKOWY</vt:lpstr>
      <vt:lpstr>TERMIN  POPRAWKOWY</vt:lpstr>
      <vt:lpstr>ZDANIE EGZAMINU MATURALNEGO</vt:lpstr>
      <vt:lpstr>PONOWNY EGZAMIN MATURALNY</vt:lpstr>
      <vt:lpstr>Opłata za egzamin maturalny</vt:lpstr>
      <vt:lpstr>Harmonogram pisemnych  egzaminów  maturalnych  w 2020 r.              </vt:lpstr>
      <vt:lpstr>   Harmonogram pisemnych  egzaminów  maturalnych                 w 2020 r . c.d.</vt:lpstr>
      <vt:lpstr>Część ustna egzaminu maturalnego</vt:lpstr>
      <vt:lpstr>Slajd 22</vt:lpstr>
      <vt:lpstr>Ogłoszenie wyników</vt:lpstr>
      <vt:lpstr>CZĘŚĆ PISEMNA</vt:lpstr>
      <vt:lpstr>TERMINY EGZAMINU POPRAWKOWEGO </vt:lpstr>
      <vt:lpstr>WAŻNE ADRESY</vt:lpstr>
      <vt:lpstr>INFORMACJE DLA UCZNIÓW /RODZICÓW</vt:lpstr>
      <vt:lpstr>INFORMACJE DLA  UCZNIÓW/ RODZICÓW</vt:lpstr>
      <vt:lpstr>Slajd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maturalny od 2005 roku!</dc:title>
  <dc:creator>Halina Sitko</dc:creator>
  <cp:lastModifiedBy>Marzena Tejchman</cp:lastModifiedBy>
  <cp:revision>339</cp:revision>
  <dcterms:created xsi:type="dcterms:W3CDTF">2003-03-08T18:12:03Z</dcterms:created>
  <dcterms:modified xsi:type="dcterms:W3CDTF">2019-10-16T15:54:16Z</dcterms:modified>
</cp:coreProperties>
</file>